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9"/>
  </p:notesMasterIdLst>
  <p:sldIdLst>
    <p:sldId id="28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3" r:id="rId26"/>
    <p:sldId id="284" r:id="rId27"/>
    <p:sldId id="297"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498"/>
    <a:srgbClr val="FFCC00"/>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140"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991" b="0" i="0" u="none" strike="noStrike" kern="1200" baseline="0">
                <a:solidFill>
                  <a:srgbClr val="000000"/>
                </a:solidFill>
                <a:latin typeface="Arial"/>
                <a:ea typeface="Arial"/>
                <a:cs typeface="Arial"/>
              </a:defRPr>
            </a:pPr>
            <a:r>
              <a:rPr lang="en-US" dirty="0"/>
              <a:t>Employer Rate</a:t>
            </a:r>
          </a:p>
        </c:rich>
      </c:tx>
      <c:layout>
        <c:manualLayout>
          <c:xMode val="edge"/>
          <c:yMode val="edge"/>
          <c:x val="0.46747310300312866"/>
          <c:y val="6.5845550188826374E-3"/>
        </c:manualLayout>
      </c:layout>
      <c:overlay val="0"/>
      <c:spPr>
        <a:noFill/>
        <a:ln>
          <a:noFill/>
        </a:ln>
        <a:effectLst/>
      </c:spPr>
      <c:txPr>
        <a:bodyPr rot="0" spcFirstLastPara="1" vertOverflow="ellipsis" vert="horz" wrap="square" anchor="ctr" anchorCtr="1"/>
        <a:lstStyle/>
        <a:p>
          <a:pPr>
            <a:defRPr sz="1991" b="0" i="0" u="none" strike="noStrike" kern="1200" baseline="0">
              <a:solidFill>
                <a:srgbClr val="000000"/>
              </a:solidFill>
              <a:latin typeface="Arial"/>
              <a:ea typeface="Arial"/>
              <a:cs typeface="Arial"/>
            </a:defRPr>
          </a:pPr>
          <a:endParaRPr lang="en-US"/>
        </a:p>
      </c:txPr>
    </c:title>
    <c:autoTitleDeleted val="0"/>
    <c:plotArea>
      <c:layout>
        <c:manualLayout>
          <c:layoutTarget val="inner"/>
          <c:xMode val="edge"/>
          <c:yMode val="edge"/>
          <c:x val="0.12190082644628192"/>
          <c:y val="8.5020242914979768E-2"/>
          <c:w val="0.85899563372335974"/>
          <c:h val="0.76105414425006834"/>
        </c:manualLayout>
      </c:layout>
      <c:lineChart>
        <c:grouping val="standard"/>
        <c:varyColors val="0"/>
        <c:ser>
          <c:idx val="0"/>
          <c:order val="0"/>
          <c:tx>
            <c:strRef>
              <c:f>'History of Employer Rates'!$B$1</c:f>
              <c:strCache>
                <c:ptCount val="1"/>
                <c:pt idx="0">
                  <c:v>Rate</c:v>
                </c:pt>
              </c:strCache>
            </c:strRef>
          </c:tx>
          <c:spPr>
            <a:ln w="44351" cap="rnd" cmpd="sng" algn="ctr">
              <a:solidFill>
                <a:srgbClr val="000080"/>
              </a:solidFill>
              <a:prstDash val="solid"/>
              <a:round/>
            </a:ln>
            <a:effectLst/>
          </c:spPr>
          <c:marker>
            <c:symbol val="diamond"/>
            <c:size val="11"/>
            <c:spPr>
              <a:solidFill>
                <a:srgbClr val="000080"/>
              </a:solidFill>
              <a:ln w="12700" cap="flat" cmpd="sng" algn="ctr">
                <a:solidFill>
                  <a:srgbClr val="000080"/>
                </a:solidFill>
                <a:prstDash val="solid"/>
                <a:round/>
              </a:ln>
              <a:effectLst/>
            </c:spPr>
          </c:marker>
          <c:cat>
            <c:strRef>
              <c:f>'History of Employer Rates'!$A$2:$A$23</c:f>
              <c:strCache>
                <c:ptCount val="22"/>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strCache>
            </c:strRef>
          </c:cat>
          <c:val>
            <c:numRef>
              <c:f>'History of Employer Rates'!$B$2:$B$23</c:f>
              <c:numCache>
                <c:formatCode>0.00%</c:formatCode>
                <c:ptCount val="22"/>
                <c:pt idx="0">
                  <c:v>0.09</c:v>
                </c:pt>
                <c:pt idx="1">
                  <c:v>0.1825</c:v>
                </c:pt>
                <c:pt idx="2" formatCode="0.0%">
                  <c:v>0.21</c:v>
                </c:pt>
                <c:pt idx="3" formatCode="0.0%">
                  <c:v>0.24</c:v>
                </c:pt>
                <c:pt idx="4" formatCode="0.0%">
                  <c:v>0.18</c:v>
                </c:pt>
                <c:pt idx="5" formatCode="0.0%">
                  <c:v>0.155</c:v>
                </c:pt>
                <c:pt idx="6">
                  <c:v>0.13750000000000001</c:v>
                </c:pt>
                <c:pt idx="7" formatCode="0.0%">
                  <c:v>0.125</c:v>
                </c:pt>
                <c:pt idx="8" formatCode="0.0%">
                  <c:v>0.14000000000000001</c:v>
                </c:pt>
                <c:pt idx="9" formatCode="0.0%">
                  <c:v>0.215</c:v>
                </c:pt>
                <c:pt idx="10">
                  <c:v>0.23250000000000001</c:v>
                </c:pt>
                <c:pt idx="11">
                  <c:v>0.24</c:v>
                </c:pt>
                <c:pt idx="12">
                  <c:v>0.28249999999999997</c:v>
                </c:pt>
                <c:pt idx="13">
                  <c:v>0.29249999999999998</c:v>
                </c:pt>
                <c:pt idx="14">
                  <c:v>0.27250000000000002</c:v>
                </c:pt>
                <c:pt idx="15">
                  <c:v>0.2525</c:v>
                </c:pt>
                <c:pt idx="16">
                  <c:v>0.26500000000000001</c:v>
                </c:pt>
                <c:pt idx="17">
                  <c:v>0.26500000000000001</c:v>
                </c:pt>
                <c:pt idx="18">
                  <c:v>0.27750000000000002</c:v>
                </c:pt>
                <c:pt idx="19">
                  <c:v>0.32250000000000001</c:v>
                </c:pt>
                <c:pt idx="20">
                  <c:v>0.33250000000000002</c:v>
                </c:pt>
                <c:pt idx="21">
                  <c:v>0.33250000000000002</c:v>
                </c:pt>
              </c:numCache>
            </c:numRef>
          </c:val>
          <c:smooth val="0"/>
          <c:extLst>
            <c:ext xmlns:c16="http://schemas.microsoft.com/office/drawing/2014/chart" uri="{C3380CC4-5D6E-409C-BE32-E72D297353CC}">
              <c16:uniqueId val="{00000000-2991-4F43-AE9D-7812873DAB51}"/>
            </c:ext>
          </c:extLst>
        </c:ser>
        <c:dLbls>
          <c:showLegendKey val="0"/>
          <c:showVal val="0"/>
          <c:showCatName val="0"/>
          <c:showSerName val="0"/>
          <c:showPercent val="0"/>
          <c:showBubbleSize val="0"/>
        </c:dLbls>
        <c:marker val="1"/>
        <c:smooth val="0"/>
        <c:axId val="295692776"/>
        <c:axId val="295693168"/>
      </c:lineChart>
      <c:catAx>
        <c:axId val="295692776"/>
        <c:scaling>
          <c:orientation val="minMax"/>
        </c:scaling>
        <c:delete val="0"/>
        <c:axPos val="b"/>
        <c:numFmt formatCode="General" sourceLinked="1"/>
        <c:majorTickMark val="out"/>
        <c:minorTickMark val="none"/>
        <c:tickLblPos val="nextTo"/>
        <c:spPr>
          <a:noFill/>
          <a:ln w="5543" cap="flat" cmpd="sng" algn="ctr">
            <a:solidFill>
              <a:srgbClr val="000000"/>
            </a:solidFill>
            <a:prstDash val="solid"/>
            <a:round/>
          </a:ln>
          <a:effectLst/>
        </c:spPr>
        <c:txPr>
          <a:bodyPr rot="0" spcFirstLastPara="1" vertOverflow="ellipsis" wrap="square" anchor="ctr" anchorCtr="1"/>
          <a:lstStyle/>
          <a:p>
            <a:pPr>
              <a:defRPr sz="1659" b="0" i="0" u="none" strike="noStrike" kern="1200" baseline="0">
                <a:solidFill>
                  <a:srgbClr val="000000"/>
                </a:solidFill>
                <a:latin typeface="Arial"/>
                <a:ea typeface="Arial"/>
                <a:cs typeface="Arial"/>
              </a:defRPr>
            </a:pPr>
            <a:endParaRPr lang="en-US"/>
          </a:p>
        </c:txPr>
        <c:crossAx val="295693168"/>
        <c:crosses val="autoZero"/>
        <c:auto val="1"/>
        <c:lblAlgn val="ctr"/>
        <c:lblOffset val="100"/>
        <c:tickLblSkip val="1"/>
        <c:tickMarkSkip val="1"/>
        <c:noMultiLvlLbl val="0"/>
      </c:catAx>
      <c:valAx>
        <c:axId val="295693168"/>
        <c:scaling>
          <c:orientation val="minMax"/>
        </c:scaling>
        <c:delete val="0"/>
        <c:axPos val="l"/>
        <c:majorGridlines>
          <c:spPr>
            <a:ln w="5543" cap="flat" cmpd="sng" algn="ctr">
              <a:solidFill>
                <a:srgbClr val="000000"/>
              </a:solidFill>
              <a:prstDash val="solid"/>
              <a:round/>
            </a:ln>
            <a:effectLst/>
          </c:spPr>
        </c:majorGridlines>
        <c:numFmt formatCode="0.00%" sourceLinked="1"/>
        <c:majorTickMark val="out"/>
        <c:minorTickMark val="none"/>
        <c:tickLblPos val="nextTo"/>
        <c:spPr>
          <a:noFill/>
          <a:ln w="5543" cap="flat" cmpd="sng" algn="ctr">
            <a:solidFill>
              <a:srgbClr val="000000"/>
            </a:solidFill>
            <a:prstDash val="solid"/>
            <a:round/>
          </a:ln>
          <a:effectLst/>
        </c:spPr>
        <c:txPr>
          <a:bodyPr rot="0" spcFirstLastPara="1" vertOverflow="ellipsis" wrap="square" anchor="ctr" anchorCtr="1"/>
          <a:lstStyle/>
          <a:p>
            <a:pPr>
              <a:defRPr sz="1659" b="0" i="0" u="none" strike="noStrike" kern="1200" baseline="0">
                <a:solidFill>
                  <a:srgbClr val="000000"/>
                </a:solidFill>
                <a:latin typeface="Arial"/>
                <a:ea typeface="Arial"/>
                <a:cs typeface="Arial"/>
              </a:defRPr>
            </a:pPr>
            <a:endParaRPr lang="en-US"/>
          </a:p>
        </c:txPr>
        <c:crossAx val="295692776"/>
        <c:crosses val="autoZero"/>
        <c:crossBetween val="between"/>
      </c:valAx>
      <c:spPr>
        <a:solidFill>
          <a:srgbClr val="FFFFFF"/>
        </a:solidFill>
        <a:ln w="22175">
          <a:solidFill>
            <a:srgbClr val="808080"/>
          </a:solidFill>
          <a:prstDash val="solid"/>
        </a:ln>
        <a:effectLst/>
      </c:spPr>
    </c:plotArea>
    <c:plotVisOnly val="1"/>
    <c:dispBlanksAs val="gap"/>
    <c:showDLblsOverMax val="0"/>
  </c:chart>
  <c:spPr>
    <a:solidFill>
      <a:srgbClr val="FFFFFF"/>
    </a:solidFill>
    <a:ln w="5543" cap="flat" cmpd="sng" algn="ctr">
      <a:solidFill>
        <a:srgbClr val="000000"/>
      </a:solidFill>
      <a:prstDash val="solid"/>
    </a:ln>
    <a:effectLst/>
  </c:spPr>
  <c:txPr>
    <a:bodyPr/>
    <a:lstStyle/>
    <a:p>
      <a:pPr>
        <a:defRPr sz="1659" b="0" i="0" u="none" strike="noStrike" baseline="0">
          <a:solidFill>
            <a:srgbClr val="000000"/>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System Funded Status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PowerPoint]Sheet3'!$A$2</c:f>
              <c:strCache>
                <c:ptCount val="1"/>
                <c:pt idx="0">
                  <c:v>Funded Status</c:v>
                </c:pt>
              </c:strCache>
            </c:strRef>
          </c:tx>
          <c:spPr>
            <a:ln w="31750" cap="rnd">
              <a:solidFill>
                <a:schemeClr val="accent1"/>
              </a:solidFill>
              <a:round/>
            </a:ln>
            <a:effectLst>
              <a:outerShdw blurRad="38100" dist="25400" dir="2700000" algn="br" rotWithShape="0">
                <a:srgbClr val="000000">
                  <a:alpha val="60000"/>
                </a:srgbClr>
              </a:outerShdw>
            </a:effectLst>
          </c:spPr>
          <c:marker>
            <c:symbol val="none"/>
          </c:marker>
          <c:cat>
            <c:numRef>
              <c:f>'[Chart in Microsoft PowerPoint]Sheet3'!$B$1:$O$1</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'[Chart in Microsoft PowerPoint]Sheet3'!$B$2:$O$2</c:f>
              <c:numCache>
                <c:formatCode>General</c:formatCode>
                <c:ptCount val="14"/>
                <c:pt idx="0">
                  <c:v>76.13</c:v>
                </c:pt>
                <c:pt idx="1">
                  <c:v>74.209999999999994</c:v>
                </c:pt>
                <c:pt idx="2">
                  <c:v>74.33</c:v>
                </c:pt>
                <c:pt idx="3">
                  <c:v>71.66</c:v>
                </c:pt>
                <c:pt idx="4">
                  <c:v>71.13</c:v>
                </c:pt>
                <c:pt idx="5">
                  <c:v>74.66</c:v>
                </c:pt>
                <c:pt idx="6">
                  <c:v>76.09</c:v>
                </c:pt>
                <c:pt idx="7">
                  <c:v>75.48</c:v>
                </c:pt>
                <c:pt idx="8">
                  <c:v>75.819999999999993</c:v>
                </c:pt>
                <c:pt idx="9">
                  <c:v>76.400000000000006</c:v>
                </c:pt>
                <c:pt idx="10">
                  <c:v>75.72</c:v>
                </c:pt>
                <c:pt idx="11">
                  <c:v>75.63</c:v>
                </c:pt>
                <c:pt idx="12">
                  <c:v>78.760000000000005</c:v>
                </c:pt>
                <c:pt idx="13">
                  <c:v>80.41</c:v>
                </c:pt>
              </c:numCache>
            </c:numRef>
          </c:val>
          <c:smooth val="0"/>
          <c:extLst>
            <c:ext xmlns:c16="http://schemas.microsoft.com/office/drawing/2014/chart" uri="{C3380CC4-5D6E-409C-BE32-E72D297353CC}">
              <c16:uniqueId val="{00000000-8662-4D85-8EE6-9048D749CF50}"/>
            </c:ext>
          </c:extLst>
        </c:ser>
        <c:dLbls>
          <c:showLegendKey val="0"/>
          <c:showVal val="0"/>
          <c:showCatName val="0"/>
          <c:showSerName val="0"/>
          <c:showPercent val="0"/>
          <c:showBubbleSize val="0"/>
        </c:dLbls>
        <c:smooth val="0"/>
        <c:axId val="813194447"/>
        <c:axId val="822938223"/>
      </c:lineChart>
      <c:catAx>
        <c:axId val="813194447"/>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22938223"/>
        <c:crosses val="autoZero"/>
        <c:auto val="1"/>
        <c:lblAlgn val="ctr"/>
        <c:lblOffset val="100"/>
        <c:noMultiLvlLbl val="0"/>
      </c:catAx>
      <c:valAx>
        <c:axId val="822938223"/>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13194447"/>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BD96F-B31A-49B8-901E-38F6331624C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59FFB0F9-1A7F-4CEB-96F2-EA5434A6F293}">
      <dgm:prSet/>
      <dgm:spPr/>
      <dgm:t>
        <a:bodyPr/>
        <a:lstStyle/>
        <a:p>
          <a:r>
            <a:rPr lang="en-US" dirty="0"/>
            <a:t>Created in 1980 by State Legislature</a:t>
          </a:r>
        </a:p>
      </dgm:t>
    </dgm:pt>
    <dgm:pt modelId="{5C27A17C-CBB4-4891-BCB1-DEEC82FCFDBC}" type="parTrans" cxnId="{93F471B3-A282-4630-80E2-5CAB366BE2E5}">
      <dgm:prSet/>
      <dgm:spPr/>
      <dgm:t>
        <a:bodyPr/>
        <a:lstStyle/>
        <a:p>
          <a:endParaRPr lang="en-US"/>
        </a:p>
      </dgm:t>
    </dgm:pt>
    <dgm:pt modelId="{13F24094-ECD1-4768-8047-CD9314E7ED9A}" type="sibTrans" cxnId="{93F471B3-A282-4630-80E2-5CAB366BE2E5}">
      <dgm:prSet/>
      <dgm:spPr/>
      <dgm:t>
        <a:bodyPr/>
        <a:lstStyle/>
        <a:p>
          <a:endParaRPr lang="en-US"/>
        </a:p>
      </dgm:t>
    </dgm:pt>
    <dgm:pt modelId="{61FF3F97-1138-45BC-B707-BD33CCEC9632}">
      <dgm:prSet/>
      <dgm:spPr/>
      <dgm:t>
        <a:bodyPr/>
        <a:lstStyle/>
        <a:p>
          <a:r>
            <a:rPr lang="en-US" dirty="0"/>
            <a:t>One of 9 statewide retirement systems</a:t>
          </a:r>
        </a:p>
      </dgm:t>
    </dgm:pt>
    <dgm:pt modelId="{6AC3ACE3-13C6-4064-AAE6-0F823FBE36D3}" type="parTrans" cxnId="{A5055CD8-0541-4839-B151-8987A72DA58B}">
      <dgm:prSet/>
      <dgm:spPr/>
      <dgm:t>
        <a:bodyPr/>
        <a:lstStyle/>
        <a:p>
          <a:endParaRPr lang="en-US"/>
        </a:p>
      </dgm:t>
    </dgm:pt>
    <dgm:pt modelId="{637CEB29-B5B2-4F21-9839-156D4DF1736C}" type="sibTrans" cxnId="{A5055CD8-0541-4839-B151-8987A72DA58B}">
      <dgm:prSet/>
      <dgm:spPr/>
      <dgm:t>
        <a:bodyPr/>
        <a:lstStyle/>
        <a:p>
          <a:endParaRPr lang="en-US"/>
        </a:p>
      </dgm:t>
    </dgm:pt>
    <dgm:pt modelId="{A3A0B17A-8C56-4C32-90B7-989F80618AF6}">
      <dgm:prSet/>
      <dgm:spPr/>
      <dgm:t>
        <a:bodyPr/>
        <a:lstStyle/>
        <a:p>
          <a:r>
            <a:rPr lang="en-US" dirty="0"/>
            <a:t>Governed by ten-member board of trustees</a:t>
          </a:r>
        </a:p>
      </dgm:t>
    </dgm:pt>
    <dgm:pt modelId="{D05B3F1A-91C3-4A02-914B-9CEBA04AE7EB}" type="parTrans" cxnId="{49012331-86F9-4FA5-A458-95C03FF723E6}">
      <dgm:prSet/>
      <dgm:spPr/>
      <dgm:t>
        <a:bodyPr/>
        <a:lstStyle/>
        <a:p>
          <a:endParaRPr lang="en-US"/>
        </a:p>
      </dgm:t>
    </dgm:pt>
    <dgm:pt modelId="{83FDC57A-6057-4D73-AFFF-09A680892F0E}" type="sibTrans" cxnId="{49012331-86F9-4FA5-A458-95C03FF723E6}">
      <dgm:prSet/>
      <dgm:spPr/>
      <dgm:t>
        <a:bodyPr/>
        <a:lstStyle/>
        <a:p>
          <a:endParaRPr lang="en-US"/>
        </a:p>
      </dgm:t>
    </dgm:pt>
    <dgm:pt modelId="{905EDE83-1B5A-4DF7-BC9B-1D9B502CCB72}">
      <dgm:prSet/>
      <dgm:spPr/>
      <dgm:t>
        <a:bodyPr/>
        <a:lstStyle/>
        <a:p>
          <a:r>
            <a:rPr lang="en-US" dirty="0"/>
            <a:t>140 Fire Departments</a:t>
          </a:r>
        </a:p>
      </dgm:t>
    </dgm:pt>
    <dgm:pt modelId="{54797313-CF49-41AA-9E48-E1E345354F3E}" type="parTrans" cxnId="{CB463B7B-4D77-40BF-9A6A-1BFA9A16FA38}">
      <dgm:prSet/>
      <dgm:spPr/>
      <dgm:t>
        <a:bodyPr/>
        <a:lstStyle/>
        <a:p>
          <a:endParaRPr lang="en-US"/>
        </a:p>
      </dgm:t>
    </dgm:pt>
    <dgm:pt modelId="{AF90B236-E167-40B0-9F91-1CEBF1B3390A}" type="sibTrans" cxnId="{CB463B7B-4D77-40BF-9A6A-1BFA9A16FA38}">
      <dgm:prSet/>
      <dgm:spPr/>
      <dgm:t>
        <a:bodyPr/>
        <a:lstStyle/>
        <a:p>
          <a:endParaRPr lang="en-US"/>
        </a:p>
      </dgm:t>
    </dgm:pt>
    <dgm:pt modelId="{A71E142B-A9CA-43F9-9967-323E01ABC690}" type="pres">
      <dgm:prSet presAssocID="{AA9BD96F-B31A-49B8-901E-38F6331624C0}" presName="linear" presStyleCnt="0">
        <dgm:presLayoutVars>
          <dgm:animLvl val="lvl"/>
          <dgm:resizeHandles val="exact"/>
        </dgm:presLayoutVars>
      </dgm:prSet>
      <dgm:spPr/>
    </dgm:pt>
    <dgm:pt modelId="{982B5408-D8CE-49D9-BB5C-E95BAAC748E3}" type="pres">
      <dgm:prSet presAssocID="{59FFB0F9-1A7F-4CEB-96F2-EA5434A6F293}" presName="parentText" presStyleLbl="node1" presStyleIdx="0" presStyleCnt="4">
        <dgm:presLayoutVars>
          <dgm:chMax val="0"/>
          <dgm:bulletEnabled val="1"/>
        </dgm:presLayoutVars>
      </dgm:prSet>
      <dgm:spPr/>
    </dgm:pt>
    <dgm:pt modelId="{B3C96751-7E32-4291-9809-D09386441DEC}" type="pres">
      <dgm:prSet presAssocID="{13F24094-ECD1-4768-8047-CD9314E7ED9A}" presName="spacer" presStyleCnt="0"/>
      <dgm:spPr/>
    </dgm:pt>
    <dgm:pt modelId="{0064F732-C579-4F57-86A7-52B80C34795C}" type="pres">
      <dgm:prSet presAssocID="{61FF3F97-1138-45BC-B707-BD33CCEC9632}" presName="parentText" presStyleLbl="node1" presStyleIdx="1" presStyleCnt="4">
        <dgm:presLayoutVars>
          <dgm:chMax val="0"/>
          <dgm:bulletEnabled val="1"/>
        </dgm:presLayoutVars>
      </dgm:prSet>
      <dgm:spPr/>
    </dgm:pt>
    <dgm:pt modelId="{3BB36DC7-D8C0-4F71-906C-2CFB1EBE6796}" type="pres">
      <dgm:prSet presAssocID="{637CEB29-B5B2-4F21-9839-156D4DF1736C}" presName="spacer" presStyleCnt="0"/>
      <dgm:spPr/>
    </dgm:pt>
    <dgm:pt modelId="{31961827-423E-4D07-9CF4-94B846C29774}" type="pres">
      <dgm:prSet presAssocID="{A3A0B17A-8C56-4C32-90B7-989F80618AF6}" presName="parentText" presStyleLbl="node1" presStyleIdx="2" presStyleCnt="4">
        <dgm:presLayoutVars>
          <dgm:chMax val="0"/>
          <dgm:bulletEnabled val="1"/>
        </dgm:presLayoutVars>
      </dgm:prSet>
      <dgm:spPr/>
    </dgm:pt>
    <dgm:pt modelId="{2DA8E8CC-B748-4262-984C-0BBDE4F7F3EA}" type="pres">
      <dgm:prSet presAssocID="{83FDC57A-6057-4D73-AFFF-09A680892F0E}" presName="spacer" presStyleCnt="0"/>
      <dgm:spPr/>
    </dgm:pt>
    <dgm:pt modelId="{FD87969C-35CC-4C0F-98B2-0B6D1479616A}" type="pres">
      <dgm:prSet presAssocID="{905EDE83-1B5A-4DF7-BC9B-1D9B502CCB72}" presName="parentText" presStyleLbl="node1" presStyleIdx="3" presStyleCnt="4">
        <dgm:presLayoutVars>
          <dgm:chMax val="0"/>
          <dgm:bulletEnabled val="1"/>
        </dgm:presLayoutVars>
      </dgm:prSet>
      <dgm:spPr/>
    </dgm:pt>
  </dgm:ptLst>
  <dgm:cxnLst>
    <dgm:cxn modelId="{B2DC641A-21A6-4422-A559-D16EB2C4974B}" type="presOf" srcId="{A3A0B17A-8C56-4C32-90B7-989F80618AF6}" destId="{31961827-423E-4D07-9CF4-94B846C29774}" srcOrd="0" destOrd="0" presId="urn:microsoft.com/office/officeart/2005/8/layout/vList2"/>
    <dgm:cxn modelId="{F559A11E-5761-4D0A-8857-47E5072F515F}" type="presOf" srcId="{61FF3F97-1138-45BC-B707-BD33CCEC9632}" destId="{0064F732-C579-4F57-86A7-52B80C34795C}" srcOrd="0" destOrd="0" presId="urn:microsoft.com/office/officeart/2005/8/layout/vList2"/>
    <dgm:cxn modelId="{49012331-86F9-4FA5-A458-95C03FF723E6}" srcId="{AA9BD96F-B31A-49B8-901E-38F6331624C0}" destId="{A3A0B17A-8C56-4C32-90B7-989F80618AF6}" srcOrd="2" destOrd="0" parTransId="{D05B3F1A-91C3-4A02-914B-9CEBA04AE7EB}" sibTransId="{83FDC57A-6057-4D73-AFFF-09A680892F0E}"/>
    <dgm:cxn modelId="{CA068475-A0B6-4A1E-AC14-435B72B660EF}" type="presOf" srcId="{59FFB0F9-1A7F-4CEB-96F2-EA5434A6F293}" destId="{982B5408-D8CE-49D9-BB5C-E95BAAC748E3}" srcOrd="0" destOrd="0" presId="urn:microsoft.com/office/officeart/2005/8/layout/vList2"/>
    <dgm:cxn modelId="{55529A75-A51D-45EA-8FD3-78DFE20411AA}" type="presOf" srcId="{905EDE83-1B5A-4DF7-BC9B-1D9B502CCB72}" destId="{FD87969C-35CC-4C0F-98B2-0B6D1479616A}" srcOrd="0" destOrd="0" presId="urn:microsoft.com/office/officeart/2005/8/layout/vList2"/>
    <dgm:cxn modelId="{CB463B7B-4D77-40BF-9A6A-1BFA9A16FA38}" srcId="{AA9BD96F-B31A-49B8-901E-38F6331624C0}" destId="{905EDE83-1B5A-4DF7-BC9B-1D9B502CCB72}" srcOrd="3" destOrd="0" parTransId="{54797313-CF49-41AA-9E48-E1E345354F3E}" sibTransId="{AF90B236-E167-40B0-9F91-1CEBF1B3390A}"/>
    <dgm:cxn modelId="{93F471B3-A282-4630-80E2-5CAB366BE2E5}" srcId="{AA9BD96F-B31A-49B8-901E-38F6331624C0}" destId="{59FFB0F9-1A7F-4CEB-96F2-EA5434A6F293}" srcOrd="0" destOrd="0" parTransId="{5C27A17C-CBB4-4891-BCB1-DEEC82FCFDBC}" sibTransId="{13F24094-ECD1-4768-8047-CD9314E7ED9A}"/>
    <dgm:cxn modelId="{A5055CD8-0541-4839-B151-8987A72DA58B}" srcId="{AA9BD96F-B31A-49B8-901E-38F6331624C0}" destId="{61FF3F97-1138-45BC-B707-BD33CCEC9632}" srcOrd="1" destOrd="0" parTransId="{6AC3ACE3-13C6-4064-AAE6-0F823FBE36D3}" sibTransId="{637CEB29-B5B2-4F21-9839-156D4DF1736C}"/>
    <dgm:cxn modelId="{DFE9ACDC-AF38-4CC3-9A7E-C35892028C00}" type="presOf" srcId="{AA9BD96F-B31A-49B8-901E-38F6331624C0}" destId="{A71E142B-A9CA-43F9-9967-323E01ABC690}" srcOrd="0" destOrd="0" presId="urn:microsoft.com/office/officeart/2005/8/layout/vList2"/>
    <dgm:cxn modelId="{735233A3-9393-4862-917A-7A6BA8089E91}" type="presParOf" srcId="{A71E142B-A9CA-43F9-9967-323E01ABC690}" destId="{982B5408-D8CE-49D9-BB5C-E95BAAC748E3}" srcOrd="0" destOrd="0" presId="urn:microsoft.com/office/officeart/2005/8/layout/vList2"/>
    <dgm:cxn modelId="{C0663158-7310-41AF-9065-1FAB07DC49E2}" type="presParOf" srcId="{A71E142B-A9CA-43F9-9967-323E01ABC690}" destId="{B3C96751-7E32-4291-9809-D09386441DEC}" srcOrd="1" destOrd="0" presId="urn:microsoft.com/office/officeart/2005/8/layout/vList2"/>
    <dgm:cxn modelId="{A85A80BB-2C5E-4020-90D7-B147181BA6AD}" type="presParOf" srcId="{A71E142B-A9CA-43F9-9967-323E01ABC690}" destId="{0064F732-C579-4F57-86A7-52B80C34795C}" srcOrd="2" destOrd="0" presId="urn:microsoft.com/office/officeart/2005/8/layout/vList2"/>
    <dgm:cxn modelId="{F9F8C1B2-3876-45D9-B54E-BD70919B3F24}" type="presParOf" srcId="{A71E142B-A9CA-43F9-9967-323E01ABC690}" destId="{3BB36DC7-D8C0-4F71-906C-2CFB1EBE6796}" srcOrd="3" destOrd="0" presId="urn:microsoft.com/office/officeart/2005/8/layout/vList2"/>
    <dgm:cxn modelId="{1FE86453-2F59-4493-B59D-F03103D43245}" type="presParOf" srcId="{A71E142B-A9CA-43F9-9967-323E01ABC690}" destId="{31961827-423E-4D07-9CF4-94B846C29774}" srcOrd="4" destOrd="0" presId="urn:microsoft.com/office/officeart/2005/8/layout/vList2"/>
    <dgm:cxn modelId="{5CFA747E-6DAF-43FA-9FBB-947FB71540BA}" type="presParOf" srcId="{A71E142B-A9CA-43F9-9967-323E01ABC690}" destId="{2DA8E8CC-B748-4262-984C-0BBDE4F7F3EA}" srcOrd="5" destOrd="0" presId="urn:microsoft.com/office/officeart/2005/8/layout/vList2"/>
    <dgm:cxn modelId="{F42DDFE2-F711-4536-BC29-ECB06783FD79}" type="presParOf" srcId="{A71E142B-A9CA-43F9-9967-323E01ABC690}" destId="{FD87969C-35CC-4C0F-98B2-0B6D147961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927998-0022-427F-AA63-D0D2343353F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7DE67CD-8234-436E-960B-A26E9873729A}">
      <dgm:prSet/>
      <dgm:spPr/>
      <dgm:t>
        <a:bodyPr/>
        <a:lstStyle/>
        <a:p>
          <a:pPr>
            <a:lnSpc>
              <a:spcPct val="100000"/>
            </a:lnSpc>
            <a:defRPr cap="all"/>
          </a:pPr>
          <a:r>
            <a:rPr lang="en-US"/>
            <a:t>Retirement benefits are based upon a defined benefit formula</a:t>
          </a:r>
        </a:p>
      </dgm:t>
    </dgm:pt>
    <dgm:pt modelId="{6224DE4B-549E-4A3E-A561-A5C5E5BF05DB}" type="parTrans" cxnId="{4F70BB42-9679-4885-8621-EF4F77EF87DB}">
      <dgm:prSet/>
      <dgm:spPr/>
      <dgm:t>
        <a:bodyPr/>
        <a:lstStyle/>
        <a:p>
          <a:endParaRPr lang="en-US"/>
        </a:p>
      </dgm:t>
    </dgm:pt>
    <dgm:pt modelId="{ED2CCE02-5AFC-42C7-8251-0272AFCD6EED}" type="sibTrans" cxnId="{4F70BB42-9679-4885-8621-EF4F77EF87DB}">
      <dgm:prSet/>
      <dgm:spPr/>
      <dgm:t>
        <a:bodyPr/>
        <a:lstStyle/>
        <a:p>
          <a:endParaRPr lang="en-US"/>
        </a:p>
      </dgm:t>
    </dgm:pt>
    <dgm:pt modelId="{BAFD20FF-8892-428A-9572-281984967455}">
      <dgm:prSet/>
      <dgm:spPr/>
      <dgm:t>
        <a:bodyPr/>
        <a:lstStyle/>
        <a:p>
          <a:pPr>
            <a:lnSpc>
              <a:spcPct val="100000"/>
            </a:lnSpc>
            <a:defRPr cap="all"/>
          </a:pPr>
          <a:r>
            <a:rPr lang="en-US"/>
            <a:t>Employee and Employer contributions do not determine benefits</a:t>
          </a:r>
        </a:p>
      </dgm:t>
    </dgm:pt>
    <dgm:pt modelId="{F46A8F1E-FB8B-4942-A5E2-BDC3F5C4450B}" type="parTrans" cxnId="{007D4B0D-A91B-4A77-B623-83AD85D0CBBE}">
      <dgm:prSet/>
      <dgm:spPr/>
      <dgm:t>
        <a:bodyPr/>
        <a:lstStyle/>
        <a:p>
          <a:endParaRPr lang="en-US"/>
        </a:p>
      </dgm:t>
    </dgm:pt>
    <dgm:pt modelId="{12FE5A2E-EA84-473C-83D3-C5AC4ADF07C1}" type="sibTrans" cxnId="{007D4B0D-A91B-4A77-B623-83AD85D0CBBE}">
      <dgm:prSet/>
      <dgm:spPr/>
      <dgm:t>
        <a:bodyPr/>
        <a:lstStyle/>
        <a:p>
          <a:endParaRPr lang="en-US"/>
        </a:p>
      </dgm:t>
    </dgm:pt>
    <dgm:pt modelId="{378BCCD2-8853-4A30-8A51-BBBE21540872}">
      <dgm:prSet/>
      <dgm:spPr/>
      <dgm:t>
        <a:bodyPr/>
        <a:lstStyle/>
        <a:p>
          <a:pPr>
            <a:lnSpc>
              <a:spcPct val="100000"/>
            </a:lnSpc>
            <a:defRPr cap="all"/>
          </a:pPr>
          <a:r>
            <a:rPr lang="en-US"/>
            <a:t>Employer contributions increase or decrease based upon the unfunded accrued liability</a:t>
          </a:r>
        </a:p>
      </dgm:t>
    </dgm:pt>
    <dgm:pt modelId="{191B3672-2A80-4D92-A7B7-00BC9B7D9502}" type="parTrans" cxnId="{008F80ED-2AE7-4493-BF55-F2933D306388}">
      <dgm:prSet/>
      <dgm:spPr/>
      <dgm:t>
        <a:bodyPr/>
        <a:lstStyle/>
        <a:p>
          <a:endParaRPr lang="en-US"/>
        </a:p>
      </dgm:t>
    </dgm:pt>
    <dgm:pt modelId="{F12DEC09-E6BE-41C4-B803-0650CEFF90D7}" type="sibTrans" cxnId="{008F80ED-2AE7-4493-BF55-F2933D306388}">
      <dgm:prSet/>
      <dgm:spPr/>
      <dgm:t>
        <a:bodyPr/>
        <a:lstStyle/>
        <a:p>
          <a:endParaRPr lang="en-US"/>
        </a:p>
      </dgm:t>
    </dgm:pt>
    <dgm:pt modelId="{309C7936-8CBB-4825-A2FF-59B9C05AEAB2}" type="pres">
      <dgm:prSet presAssocID="{5D927998-0022-427F-AA63-D0D2343353FD}" presName="root" presStyleCnt="0">
        <dgm:presLayoutVars>
          <dgm:dir/>
          <dgm:resizeHandles val="exact"/>
        </dgm:presLayoutVars>
      </dgm:prSet>
      <dgm:spPr/>
    </dgm:pt>
    <dgm:pt modelId="{661A939A-8F97-4A1E-94AA-150313BA6950}" type="pres">
      <dgm:prSet presAssocID="{17DE67CD-8234-436E-960B-A26E9873729A}" presName="compNode" presStyleCnt="0"/>
      <dgm:spPr/>
    </dgm:pt>
    <dgm:pt modelId="{2C33E22D-D789-4128-8F9F-731017228923}" type="pres">
      <dgm:prSet presAssocID="{17DE67CD-8234-436E-960B-A26E9873729A}" presName="iconBgRect" presStyleLbl="bgShp" presStyleIdx="0" presStyleCnt="3"/>
      <dgm:spPr/>
    </dgm:pt>
    <dgm:pt modelId="{D5587B34-6635-4DC7-B8FB-ED04D668AF5A}" type="pres">
      <dgm:prSet presAssocID="{17DE67CD-8234-436E-960B-A26E987372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B9997FF4-E5F6-4213-A331-1E221609E594}" type="pres">
      <dgm:prSet presAssocID="{17DE67CD-8234-436E-960B-A26E9873729A}" presName="spaceRect" presStyleCnt="0"/>
      <dgm:spPr/>
    </dgm:pt>
    <dgm:pt modelId="{1AA7E7CC-6068-405E-B355-D1CB07065648}" type="pres">
      <dgm:prSet presAssocID="{17DE67CD-8234-436E-960B-A26E9873729A}" presName="textRect" presStyleLbl="revTx" presStyleIdx="0" presStyleCnt="3">
        <dgm:presLayoutVars>
          <dgm:chMax val="1"/>
          <dgm:chPref val="1"/>
        </dgm:presLayoutVars>
      </dgm:prSet>
      <dgm:spPr/>
    </dgm:pt>
    <dgm:pt modelId="{C6162CF3-D1C5-4837-96AE-92FD71F765C1}" type="pres">
      <dgm:prSet presAssocID="{ED2CCE02-5AFC-42C7-8251-0272AFCD6EED}" presName="sibTrans" presStyleCnt="0"/>
      <dgm:spPr/>
    </dgm:pt>
    <dgm:pt modelId="{C34487C8-CC10-4953-AA0A-26C87559DEE1}" type="pres">
      <dgm:prSet presAssocID="{BAFD20FF-8892-428A-9572-281984967455}" presName="compNode" presStyleCnt="0"/>
      <dgm:spPr/>
    </dgm:pt>
    <dgm:pt modelId="{79CA1908-DAFA-40A8-AF16-62614EFE5A76}" type="pres">
      <dgm:prSet presAssocID="{BAFD20FF-8892-428A-9572-281984967455}" presName="iconBgRect" presStyleLbl="bgShp" presStyleIdx="1" presStyleCnt="3"/>
      <dgm:spPr/>
    </dgm:pt>
    <dgm:pt modelId="{A232B9B2-8B3A-4C85-8071-A6B420E0C1EC}" type="pres">
      <dgm:prSet presAssocID="{BAFD20FF-8892-428A-9572-2819849674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E11B9C5-A16F-40FB-AE72-A5920F233406}" type="pres">
      <dgm:prSet presAssocID="{BAFD20FF-8892-428A-9572-281984967455}" presName="spaceRect" presStyleCnt="0"/>
      <dgm:spPr/>
    </dgm:pt>
    <dgm:pt modelId="{3D3C2A6F-07C1-4FDA-A1CC-54E60B94D6DA}" type="pres">
      <dgm:prSet presAssocID="{BAFD20FF-8892-428A-9572-281984967455}" presName="textRect" presStyleLbl="revTx" presStyleIdx="1" presStyleCnt="3">
        <dgm:presLayoutVars>
          <dgm:chMax val="1"/>
          <dgm:chPref val="1"/>
        </dgm:presLayoutVars>
      </dgm:prSet>
      <dgm:spPr/>
    </dgm:pt>
    <dgm:pt modelId="{977A4A52-A082-4AE2-931E-B335A90657B0}" type="pres">
      <dgm:prSet presAssocID="{12FE5A2E-EA84-473C-83D3-C5AC4ADF07C1}" presName="sibTrans" presStyleCnt="0"/>
      <dgm:spPr/>
    </dgm:pt>
    <dgm:pt modelId="{17BBB9C5-8A4B-4BDE-97A5-44F4864E9FBA}" type="pres">
      <dgm:prSet presAssocID="{378BCCD2-8853-4A30-8A51-BBBE21540872}" presName="compNode" presStyleCnt="0"/>
      <dgm:spPr/>
    </dgm:pt>
    <dgm:pt modelId="{14F5E0A0-783F-43B0-BFAD-343623F690AB}" type="pres">
      <dgm:prSet presAssocID="{378BCCD2-8853-4A30-8A51-BBBE21540872}" presName="iconBgRect" presStyleLbl="bgShp" presStyleIdx="2" presStyleCnt="3"/>
      <dgm:spPr/>
    </dgm:pt>
    <dgm:pt modelId="{81B24F35-395F-4B78-8445-1EA39A2781C9}" type="pres">
      <dgm:prSet presAssocID="{378BCCD2-8853-4A30-8A51-BBBE215408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07B2E1A0-03F2-4618-9ABC-8DDD267E6723}" type="pres">
      <dgm:prSet presAssocID="{378BCCD2-8853-4A30-8A51-BBBE21540872}" presName="spaceRect" presStyleCnt="0"/>
      <dgm:spPr/>
    </dgm:pt>
    <dgm:pt modelId="{C9835069-85D9-4517-99E1-1299286BD327}" type="pres">
      <dgm:prSet presAssocID="{378BCCD2-8853-4A30-8A51-BBBE21540872}" presName="textRect" presStyleLbl="revTx" presStyleIdx="2" presStyleCnt="3">
        <dgm:presLayoutVars>
          <dgm:chMax val="1"/>
          <dgm:chPref val="1"/>
        </dgm:presLayoutVars>
      </dgm:prSet>
      <dgm:spPr/>
    </dgm:pt>
  </dgm:ptLst>
  <dgm:cxnLst>
    <dgm:cxn modelId="{007D4B0D-A91B-4A77-B623-83AD85D0CBBE}" srcId="{5D927998-0022-427F-AA63-D0D2343353FD}" destId="{BAFD20FF-8892-428A-9572-281984967455}" srcOrd="1" destOrd="0" parTransId="{F46A8F1E-FB8B-4942-A5E2-BDC3F5C4450B}" sibTransId="{12FE5A2E-EA84-473C-83D3-C5AC4ADF07C1}"/>
    <dgm:cxn modelId="{FEB5A062-0BEC-401C-B4D2-7909A2960451}" type="presOf" srcId="{BAFD20FF-8892-428A-9572-281984967455}" destId="{3D3C2A6F-07C1-4FDA-A1CC-54E60B94D6DA}" srcOrd="0" destOrd="0" presId="urn:microsoft.com/office/officeart/2018/5/layout/IconCircleLabelList"/>
    <dgm:cxn modelId="{4F70BB42-9679-4885-8621-EF4F77EF87DB}" srcId="{5D927998-0022-427F-AA63-D0D2343353FD}" destId="{17DE67CD-8234-436E-960B-A26E9873729A}" srcOrd="0" destOrd="0" parTransId="{6224DE4B-549E-4A3E-A561-A5C5E5BF05DB}" sibTransId="{ED2CCE02-5AFC-42C7-8251-0272AFCD6EED}"/>
    <dgm:cxn modelId="{C7DDAB52-4209-4588-883F-EF0A0265880B}" type="presOf" srcId="{378BCCD2-8853-4A30-8A51-BBBE21540872}" destId="{C9835069-85D9-4517-99E1-1299286BD327}" srcOrd="0" destOrd="0" presId="urn:microsoft.com/office/officeart/2018/5/layout/IconCircleLabelList"/>
    <dgm:cxn modelId="{7332B0B0-03EA-495A-8485-36833D5B38C7}" type="presOf" srcId="{17DE67CD-8234-436E-960B-A26E9873729A}" destId="{1AA7E7CC-6068-405E-B355-D1CB07065648}" srcOrd="0" destOrd="0" presId="urn:microsoft.com/office/officeart/2018/5/layout/IconCircleLabelList"/>
    <dgm:cxn modelId="{B0A27BC5-2372-4B4E-BB13-88E3C8AA7D41}" type="presOf" srcId="{5D927998-0022-427F-AA63-D0D2343353FD}" destId="{309C7936-8CBB-4825-A2FF-59B9C05AEAB2}" srcOrd="0" destOrd="0" presId="urn:microsoft.com/office/officeart/2018/5/layout/IconCircleLabelList"/>
    <dgm:cxn modelId="{008F80ED-2AE7-4493-BF55-F2933D306388}" srcId="{5D927998-0022-427F-AA63-D0D2343353FD}" destId="{378BCCD2-8853-4A30-8A51-BBBE21540872}" srcOrd="2" destOrd="0" parTransId="{191B3672-2A80-4D92-A7B7-00BC9B7D9502}" sibTransId="{F12DEC09-E6BE-41C4-B803-0650CEFF90D7}"/>
    <dgm:cxn modelId="{8C074F0C-ECE5-4554-935C-AA158B8B37EB}" type="presParOf" srcId="{309C7936-8CBB-4825-A2FF-59B9C05AEAB2}" destId="{661A939A-8F97-4A1E-94AA-150313BA6950}" srcOrd="0" destOrd="0" presId="urn:microsoft.com/office/officeart/2018/5/layout/IconCircleLabelList"/>
    <dgm:cxn modelId="{054E0984-F24D-4CB7-955C-44CF47F0187A}" type="presParOf" srcId="{661A939A-8F97-4A1E-94AA-150313BA6950}" destId="{2C33E22D-D789-4128-8F9F-731017228923}" srcOrd="0" destOrd="0" presId="urn:microsoft.com/office/officeart/2018/5/layout/IconCircleLabelList"/>
    <dgm:cxn modelId="{8AA24B99-C64E-4BE7-9AE7-D04C3180ECEB}" type="presParOf" srcId="{661A939A-8F97-4A1E-94AA-150313BA6950}" destId="{D5587B34-6635-4DC7-B8FB-ED04D668AF5A}" srcOrd="1" destOrd="0" presId="urn:microsoft.com/office/officeart/2018/5/layout/IconCircleLabelList"/>
    <dgm:cxn modelId="{9CC976E9-F4E0-4BAE-A49D-53740616E5A6}" type="presParOf" srcId="{661A939A-8F97-4A1E-94AA-150313BA6950}" destId="{B9997FF4-E5F6-4213-A331-1E221609E594}" srcOrd="2" destOrd="0" presId="urn:microsoft.com/office/officeart/2018/5/layout/IconCircleLabelList"/>
    <dgm:cxn modelId="{4AEA7B0E-1BE5-4E8F-833D-01D24E9E734E}" type="presParOf" srcId="{661A939A-8F97-4A1E-94AA-150313BA6950}" destId="{1AA7E7CC-6068-405E-B355-D1CB07065648}" srcOrd="3" destOrd="0" presId="urn:microsoft.com/office/officeart/2018/5/layout/IconCircleLabelList"/>
    <dgm:cxn modelId="{140BA6F5-4BD6-465E-BDD1-4CE6248588E9}" type="presParOf" srcId="{309C7936-8CBB-4825-A2FF-59B9C05AEAB2}" destId="{C6162CF3-D1C5-4837-96AE-92FD71F765C1}" srcOrd="1" destOrd="0" presId="urn:microsoft.com/office/officeart/2018/5/layout/IconCircleLabelList"/>
    <dgm:cxn modelId="{91C209CC-22A2-42A5-AF9C-4249D9C95159}" type="presParOf" srcId="{309C7936-8CBB-4825-A2FF-59B9C05AEAB2}" destId="{C34487C8-CC10-4953-AA0A-26C87559DEE1}" srcOrd="2" destOrd="0" presId="urn:microsoft.com/office/officeart/2018/5/layout/IconCircleLabelList"/>
    <dgm:cxn modelId="{F996A7C3-F561-4A2A-A753-9BCF9268C463}" type="presParOf" srcId="{C34487C8-CC10-4953-AA0A-26C87559DEE1}" destId="{79CA1908-DAFA-40A8-AF16-62614EFE5A76}" srcOrd="0" destOrd="0" presId="urn:microsoft.com/office/officeart/2018/5/layout/IconCircleLabelList"/>
    <dgm:cxn modelId="{CA55CBE5-D337-49AB-A187-9887AF52DF58}" type="presParOf" srcId="{C34487C8-CC10-4953-AA0A-26C87559DEE1}" destId="{A232B9B2-8B3A-4C85-8071-A6B420E0C1EC}" srcOrd="1" destOrd="0" presId="urn:microsoft.com/office/officeart/2018/5/layout/IconCircleLabelList"/>
    <dgm:cxn modelId="{950AF543-0C68-4645-9E9E-952525E8A211}" type="presParOf" srcId="{C34487C8-CC10-4953-AA0A-26C87559DEE1}" destId="{6E11B9C5-A16F-40FB-AE72-A5920F233406}" srcOrd="2" destOrd="0" presId="urn:microsoft.com/office/officeart/2018/5/layout/IconCircleLabelList"/>
    <dgm:cxn modelId="{BCA6CD09-BD8E-4A1C-B020-3A390D4AA61C}" type="presParOf" srcId="{C34487C8-CC10-4953-AA0A-26C87559DEE1}" destId="{3D3C2A6F-07C1-4FDA-A1CC-54E60B94D6DA}" srcOrd="3" destOrd="0" presId="urn:microsoft.com/office/officeart/2018/5/layout/IconCircleLabelList"/>
    <dgm:cxn modelId="{9436C472-56DE-4687-AB07-EDFA153B146E}" type="presParOf" srcId="{309C7936-8CBB-4825-A2FF-59B9C05AEAB2}" destId="{977A4A52-A082-4AE2-931E-B335A90657B0}" srcOrd="3" destOrd="0" presId="urn:microsoft.com/office/officeart/2018/5/layout/IconCircleLabelList"/>
    <dgm:cxn modelId="{1035245F-99DA-4515-8C2F-0085590FC6A2}" type="presParOf" srcId="{309C7936-8CBB-4825-A2FF-59B9C05AEAB2}" destId="{17BBB9C5-8A4B-4BDE-97A5-44F4864E9FBA}" srcOrd="4" destOrd="0" presId="urn:microsoft.com/office/officeart/2018/5/layout/IconCircleLabelList"/>
    <dgm:cxn modelId="{CCB0D3AE-A5BE-4EF7-B17A-84A400638D17}" type="presParOf" srcId="{17BBB9C5-8A4B-4BDE-97A5-44F4864E9FBA}" destId="{14F5E0A0-783F-43B0-BFAD-343623F690AB}" srcOrd="0" destOrd="0" presId="urn:microsoft.com/office/officeart/2018/5/layout/IconCircleLabelList"/>
    <dgm:cxn modelId="{2A5C799C-8C2A-4A73-A6DC-36D344C9ED31}" type="presParOf" srcId="{17BBB9C5-8A4B-4BDE-97A5-44F4864E9FBA}" destId="{81B24F35-395F-4B78-8445-1EA39A2781C9}" srcOrd="1" destOrd="0" presId="urn:microsoft.com/office/officeart/2018/5/layout/IconCircleLabelList"/>
    <dgm:cxn modelId="{AEED54A2-D9AE-4661-B1EB-0E2BAC154764}" type="presParOf" srcId="{17BBB9C5-8A4B-4BDE-97A5-44F4864E9FBA}" destId="{07B2E1A0-03F2-4618-9ABC-8DDD267E6723}" srcOrd="2" destOrd="0" presId="urn:microsoft.com/office/officeart/2018/5/layout/IconCircleLabelList"/>
    <dgm:cxn modelId="{73A5093B-2AF3-4515-8023-3063AF8D9958}" type="presParOf" srcId="{17BBB9C5-8A4B-4BDE-97A5-44F4864E9FBA}" destId="{C9835069-85D9-4517-99E1-1299286BD32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37F57-D403-4EF2-8EA3-0C65BBB4F8E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0CDC8C1-0202-4619-9682-5C797CE73BF2}">
      <dgm:prSet/>
      <dgm:spPr/>
      <dgm:t>
        <a:bodyPr/>
        <a:lstStyle/>
        <a:p>
          <a:r>
            <a:rPr lang="en-US" dirty="0"/>
            <a:t>Employee contributions             8% to 10%</a:t>
          </a:r>
        </a:p>
      </dgm:t>
    </dgm:pt>
    <dgm:pt modelId="{E80479D4-03E4-4AD1-BF27-4D22C1B34CF3}" type="parTrans" cxnId="{697D924C-DED5-49A8-9F2F-B02483426D41}">
      <dgm:prSet/>
      <dgm:spPr/>
      <dgm:t>
        <a:bodyPr/>
        <a:lstStyle/>
        <a:p>
          <a:endParaRPr lang="en-US"/>
        </a:p>
      </dgm:t>
    </dgm:pt>
    <dgm:pt modelId="{22109858-63BA-4125-BE64-3DF37C597E0C}" type="sibTrans" cxnId="{697D924C-DED5-49A8-9F2F-B02483426D41}">
      <dgm:prSet/>
      <dgm:spPr/>
      <dgm:t>
        <a:bodyPr/>
        <a:lstStyle/>
        <a:p>
          <a:endParaRPr lang="en-US" dirty="0"/>
        </a:p>
      </dgm:t>
    </dgm:pt>
    <dgm:pt modelId="{FE69D855-3FC6-4433-8BE8-77CD3349BC9F}">
      <dgm:prSet/>
      <dgm:spPr/>
      <dgm:t>
        <a:bodyPr/>
        <a:lstStyle/>
        <a:p>
          <a:r>
            <a:rPr lang="en-US" dirty="0"/>
            <a:t>Employer contributions              Fluctuates</a:t>
          </a:r>
        </a:p>
      </dgm:t>
    </dgm:pt>
    <dgm:pt modelId="{72A020BA-DC0F-45BD-83B9-07A59415D2BA}" type="parTrans" cxnId="{D5774B08-7B92-49AA-8003-7202954ECE37}">
      <dgm:prSet/>
      <dgm:spPr/>
      <dgm:t>
        <a:bodyPr/>
        <a:lstStyle/>
        <a:p>
          <a:endParaRPr lang="en-US"/>
        </a:p>
      </dgm:t>
    </dgm:pt>
    <dgm:pt modelId="{780E4A99-6627-4D89-9FEA-2D3E5F80DFAF}" type="sibTrans" cxnId="{D5774B08-7B92-49AA-8003-7202954ECE37}">
      <dgm:prSet/>
      <dgm:spPr/>
      <dgm:t>
        <a:bodyPr/>
        <a:lstStyle/>
        <a:p>
          <a:endParaRPr lang="en-US" dirty="0"/>
        </a:p>
      </dgm:t>
    </dgm:pt>
    <dgm:pt modelId="{CE32C8D1-4463-41C6-A4AE-BFB5FB95DD0A}">
      <dgm:prSet/>
      <dgm:spPr/>
      <dgm:t>
        <a:bodyPr/>
        <a:lstStyle/>
        <a:p>
          <a:r>
            <a:rPr lang="en-US" dirty="0"/>
            <a:t>Investment Earnings                      6.9%</a:t>
          </a:r>
        </a:p>
      </dgm:t>
    </dgm:pt>
    <dgm:pt modelId="{7B1D3290-9A1B-4579-B1B4-2D867FA4BC4B}" type="parTrans" cxnId="{E994F9B4-D0DD-47A5-AA88-9BD974762FE2}">
      <dgm:prSet/>
      <dgm:spPr/>
      <dgm:t>
        <a:bodyPr/>
        <a:lstStyle/>
        <a:p>
          <a:endParaRPr lang="en-US"/>
        </a:p>
      </dgm:t>
    </dgm:pt>
    <dgm:pt modelId="{29995FAE-8FFD-43EA-963C-9CE0E7067E91}" type="sibTrans" cxnId="{E994F9B4-D0DD-47A5-AA88-9BD974762FE2}">
      <dgm:prSet/>
      <dgm:spPr/>
      <dgm:t>
        <a:bodyPr/>
        <a:lstStyle/>
        <a:p>
          <a:endParaRPr lang="en-US" dirty="0"/>
        </a:p>
      </dgm:t>
    </dgm:pt>
    <dgm:pt modelId="{2750A5D0-0BF1-4519-B425-8819C1796F5B}">
      <dgm:prSet/>
      <dgm:spPr/>
      <dgm:t>
        <a:bodyPr/>
        <a:lstStyle/>
        <a:p>
          <a:r>
            <a:rPr lang="en-US" dirty="0"/>
            <a:t>Insurance Premium Tax Fund       Formula</a:t>
          </a:r>
        </a:p>
      </dgm:t>
    </dgm:pt>
    <dgm:pt modelId="{D067C6EB-3DC5-4106-B49C-D7B64BECE22C}" type="parTrans" cxnId="{0DBF8921-2708-44FF-BAA1-0EFA8D50DD2F}">
      <dgm:prSet/>
      <dgm:spPr/>
      <dgm:t>
        <a:bodyPr/>
        <a:lstStyle/>
        <a:p>
          <a:endParaRPr lang="en-US"/>
        </a:p>
      </dgm:t>
    </dgm:pt>
    <dgm:pt modelId="{B29613D1-601F-4DB9-A31F-64FBA40464FB}" type="sibTrans" cxnId="{0DBF8921-2708-44FF-BAA1-0EFA8D50DD2F}">
      <dgm:prSet/>
      <dgm:spPr/>
      <dgm:t>
        <a:bodyPr/>
        <a:lstStyle/>
        <a:p>
          <a:endParaRPr lang="en-US"/>
        </a:p>
      </dgm:t>
    </dgm:pt>
    <dgm:pt modelId="{CDA2AB12-5F0B-4C72-A5B1-4AA1EC0467C9}" type="pres">
      <dgm:prSet presAssocID="{80037F57-D403-4EF2-8EA3-0C65BBB4F8E5}" presName="outerComposite" presStyleCnt="0">
        <dgm:presLayoutVars>
          <dgm:chMax val="5"/>
          <dgm:dir/>
          <dgm:resizeHandles val="exact"/>
        </dgm:presLayoutVars>
      </dgm:prSet>
      <dgm:spPr/>
    </dgm:pt>
    <dgm:pt modelId="{2819C9EC-8E78-4F58-82D3-423C3132A683}" type="pres">
      <dgm:prSet presAssocID="{80037F57-D403-4EF2-8EA3-0C65BBB4F8E5}" presName="dummyMaxCanvas" presStyleCnt="0">
        <dgm:presLayoutVars/>
      </dgm:prSet>
      <dgm:spPr/>
    </dgm:pt>
    <dgm:pt modelId="{A9BD192D-A6E1-4583-A2AD-E2DBA88F59F8}" type="pres">
      <dgm:prSet presAssocID="{80037F57-D403-4EF2-8EA3-0C65BBB4F8E5}" presName="FourNodes_1" presStyleLbl="node1" presStyleIdx="0" presStyleCnt="4">
        <dgm:presLayoutVars>
          <dgm:bulletEnabled val="1"/>
        </dgm:presLayoutVars>
      </dgm:prSet>
      <dgm:spPr/>
    </dgm:pt>
    <dgm:pt modelId="{73318ABD-8A82-4495-82E2-B7720070DFE3}" type="pres">
      <dgm:prSet presAssocID="{80037F57-D403-4EF2-8EA3-0C65BBB4F8E5}" presName="FourNodes_2" presStyleLbl="node1" presStyleIdx="1" presStyleCnt="4">
        <dgm:presLayoutVars>
          <dgm:bulletEnabled val="1"/>
        </dgm:presLayoutVars>
      </dgm:prSet>
      <dgm:spPr/>
    </dgm:pt>
    <dgm:pt modelId="{90CCEDED-2C9A-4F85-B009-6F9022A58FBE}" type="pres">
      <dgm:prSet presAssocID="{80037F57-D403-4EF2-8EA3-0C65BBB4F8E5}" presName="FourNodes_3" presStyleLbl="node1" presStyleIdx="2" presStyleCnt="4">
        <dgm:presLayoutVars>
          <dgm:bulletEnabled val="1"/>
        </dgm:presLayoutVars>
      </dgm:prSet>
      <dgm:spPr/>
    </dgm:pt>
    <dgm:pt modelId="{D070548E-EFB9-4AED-900D-8A64750AACAC}" type="pres">
      <dgm:prSet presAssocID="{80037F57-D403-4EF2-8EA3-0C65BBB4F8E5}" presName="FourNodes_4" presStyleLbl="node1" presStyleIdx="3" presStyleCnt="4">
        <dgm:presLayoutVars>
          <dgm:bulletEnabled val="1"/>
        </dgm:presLayoutVars>
      </dgm:prSet>
      <dgm:spPr/>
    </dgm:pt>
    <dgm:pt modelId="{C799C893-6848-44C2-AE3D-340568571C6D}" type="pres">
      <dgm:prSet presAssocID="{80037F57-D403-4EF2-8EA3-0C65BBB4F8E5}" presName="FourConn_1-2" presStyleLbl="fgAccFollowNode1" presStyleIdx="0" presStyleCnt="3">
        <dgm:presLayoutVars>
          <dgm:bulletEnabled val="1"/>
        </dgm:presLayoutVars>
      </dgm:prSet>
      <dgm:spPr/>
    </dgm:pt>
    <dgm:pt modelId="{472E8B21-06EE-47E1-8E3E-38AB9FB156E7}" type="pres">
      <dgm:prSet presAssocID="{80037F57-D403-4EF2-8EA3-0C65BBB4F8E5}" presName="FourConn_2-3" presStyleLbl="fgAccFollowNode1" presStyleIdx="1" presStyleCnt="3">
        <dgm:presLayoutVars>
          <dgm:bulletEnabled val="1"/>
        </dgm:presLayoutVars>
      </dgm:prSet>
      <dgm:spPr/>
    </dgm:pt>
    <dgm:pt modelId="{D170CE2E-7D97-4FC6-983B-FB06E4783B98}" type="pres">
      <dgm:prSet presAssocID="{80037F57-D403-4EF2-8EA3-0C65BBB4F8E5}" presName="FourConn_3-4" presStyleLbl="fgAccFollowNode1" presStyleIdx="2" presStyleCnt="3">
        <dgm:presLayoutVars>
          <dgm:bulletEnabled val="1"/>
        </dgm:presLayoutVars>
      </dgm:prSet>
      <dgm:spPr/>
    </dgm:pt>
    <dgm:pt modelId="{C9127BC4-1402-443B-A7E4-FEDE40C7A701}" type="pres">
      <dgm:prSet presAssocID="{80037F57-D403-4EF2-8EA3-0C65BBB4F8E5}" presName="FourNodes_1_text" presStyleLbl="node1" presStyleIdx="3" presStyleCnt="4">
        <dgm:presLayoutVars>
          <dgm:bulletEnabled val="1"/>
        </dgm:presLayoutVars>
      </dgm:prSet>
      <dgm:spPr/>
    </dgm:pt>
    <dgm:pt modelId="{7F63BF33-3877-47EB-B845-5144D9989240}" type="pres">
      <dgm:prSet presAssocID="{80037F57-D403-4EF2-8EA3-0C65BBB4F8E5}" presName="FourNodes_2_text" presStyleLbl="node1" presStyleIdx="3" presStyleCnt="4">
        <dgm:presLayoutVars>
          <dgm:bulletEnabled val="1"/>
        </dgm:presLayoutVars>
      </dgm:prSet>
      <dgm:spPr/>
    </dgm:pt>
    <dgm:pt modelId="{4A356F56-E56F-4B5D-B9B3-C9621AF617DB}" type="pres">
      <dgm:prSet presAssocID="{80037F57-D403-4EF2-8EA3-0C65BBB4F8E5}" presName="FourNodes_3_text" presStyleLbl="node1" presStyleIdx="3" presStyleCnt="4">
        <dgm:presLayoutVars>
          <dgm:bulletEnabled val="1"/>
        </dgm:presLayoutVars>
      </dgm:prSet>
      <dgm:spPr/>
    </dgm:pt>
    <dgm:pt modelId="{C85ED220-B839-4381-A3B8-DC2CC1D2F477}" type="pres">
      <dgm:prSet presAssocID="{80037F57-D403-4EF2-8EA3-0C65BBB4F8E5}" presName="FourNodes_4_text" presStyleLbl="node1" presStyleIdx="3" presStyleCnt="4">
        <dgm:presLayoutVars>
          <dgm:bulletEnabled val="1"/>
        </dgm:presLayoutVars>
      </dgm:prSet>
      <dgm:spPr/>
    </dgm:pt>
  </dgm:ptLst>
  <dgm:cxnLst>
    <dgm:cxn modelId="{D5774B08-7B92-49AA-8003-7202954ECE37}" srcId="{80037F57-D403-4EF2-8EA3-0C65BBB4F8E5}" destId="{FE69D855-3FC6-4433-8BE8-77CD3349BC9F}" srcOrd="1" destOrd="0" parTransId="{72A020BA-DC0F-45BD-83B9-07A59415D2BA}" sibTransId="{780E4A99-6627-4D89-9FEA-2D3E5F80DFAF}"/>
    <dgm:cxn modelId="{0DBF8921-2708-44FF-BAA1-0EFA8D50DD2F}" srcId="{80037F57-D403-4EF2-8EA3-0C65BBB4F8E5}" destId="{2750A5D0-0BF1-4519-B425-8819C1796F5B}" srcOrd="3" destOrd="0" parTransId="{D067C6EB-3DC5-4106-B49C-D7B64BECE22C}" sibTransId="{B29613D1-601F-4DB9-A31F-64FBA40464FB}"/>
    <dgm:cxn modelId="{6CAC2A29-ED95-4D30-B48E-7C7ED960A783}" type="presOf" srcId="{CE32C8D1-4463-41C6-A4AE-BFB5FB95DD0A}" destId="{4A356F56-E56F-4B5D-B9B3-C9621AF617DB}" srcOrd="1" destOrd="0" presId="urn:microsoft.com/office/officeart/2005/8/layout/vProcess5"/>
    <dgm:cxn modelId="{41FCA42B-F5FD-4A44-AA76-AA92E27EA787}" type="presOf" srcId="{90CDC8C1-0202-4619-9682-5C797CE73BF2}" destId="{A9BD192D-A6E1-4583-A2AD-E2DBA88F59F8}" srcOrd="0" destOrd="0" presId="urn:microsoft.com/office/officeart/2005/8/layout/vProcess5"/>
    <dgm:cxn modelId="{7CE6A35B-55C0-4923-B78F-50D4A59E08C6}" type="presOf" srcId="{780E4A99-6627-4D89-9FEA-2D3E5F80DFAF}" destId="{472E8B21-06EE-47E1-8E3E-38AB9FB156E7}" srcOrd="0" destOrd="0" presId="urn:microsoft.com/office/officeart/2005/8/layout/vProcess5"/>
    <dgm:cxn modelId="{840B6341-114A-4909-BD76-C09CD105AAE5}" type="presOf" srcId="{2750A5D0-0BF1-4519-B425-8819C1796F5B}" destId="{D070548E-EFB9-4AED-900D-8A64750AACAC}" srcOrd="0" destOrd="0" presId="urn:microsoft.com/office/officeart/2005/8/layout/vProcess5"/>
    <dgm:cxn modelId="{697D924C-DED5-49A8-9F2F-B02483426D41}" srcId="{80037F57-D403-4EF2-8EA3-0C65BBB4F8E5}" destId="{90CDC8C1-0202-4619-9682-5C797CE73BF2}" srcOrd="0" destOrd="0" parTransId="{E80479D4-03E4-4AD1-BF27-4D22C1B34CF3}" sibTransId="{22109858-63BA-4125-BE64-3DF37C597E0C}"/>
    <dgm:cxn modelId="{59783A4D-97F8-4D30-8607-26895DB2992D}" type="presOf" srcId="{CE32C8D1-4463-41C6-A4AE-BFB5FB95DD0A}" destId="{90CCEDED-2C9A-4F85-B009-6F9022A58FBE}" srcOrd="0" destOrd="0" presId="urn:microsoft.com/office/officeart/2005/8/layout/vProcess5"/>
    <dgm:cxn modelId="{3409DA73-09D3-47CC-848D-6763C3C76DE0}" type="presOf" srcId="{22109858-63BA-4125-BE64-3DF37C597E0C}" destId="{C799C893-6848-44C2-AE3D-340568571C6D}" srcOrd="0" destOrd="0" presId="urn:microsoft.com/office/officeart/2005/8/layout/vProcess5"/>
    <dgm:cxn modelId="{311E0455-93D9-46A2-9E4F-2B830751EE74}" type="presOf" srcId="{2750A5D0-0BF1-4519-B425-8819C1796F5B}" destId="{C85ED220-B839-4381-A3B8-DC2CC1D2F477}" srcOrd="1" destOrd="0" presId="urn:microsoft.com/office/officeart/2005/8/layout/vProcess5"/>
    <dgm:cxn modelId="{6C506D86-6053-461B-A70D-87A894455096}" type="presOf" srcId="{90CDC8C1-0202-4619-9682-5C797CE73BF2}" destId="{C9127BC4-1402-443B-A7E4-FEDE40C7A701}" srcOrd="1" destOrd="0" presId="urn:microsoft.com/office/officeart/2005/8/layout/vProcess5"/>
    <dgm:cxn modelId="{5D82E0A9-2751-4444-A9E2-EC530FCA4EA9}" type="presOf" srcId="{FE69D855-3FC6-4433-8BE8-77CD3349BC9F}" destId="{7F63BF33-3877-47EB-B845-5144D9989240}" srcOrd="1" destOrd="0" presId="urn:microsoft.com/office/officeart/2005/8/layout/vProcess5"/>
    <dgm:cxn modelId="{E994F9B4-D0DD-47A5-AA88-9BD974762FE2}" srcId="{80037F57-D403-4EF2-8EA3-0C65BBB4F8E5}" destId="{CE32C8D1-4463-41C6-A4AE-BFB5FB95DD0A}" srcOrd="2" destOrd="0" parTransId="{7B1D3290-9A1B-4579-B1B4-2D867FA4BC4B}" sibTransId="{29995FAE-8FFD-43EA-963C-9CE0E7067E91}"/>
    <dgm:cxn modelId="{A959BFCB-937E-44CF-933A-812C2740EFFA}" type="presOf" srcId="{29995FAE-8FFD-43EA-963C-9CE0E7067E91}" destId="{D170CE2E-7D97-4FC6-983B-FB06E4783B98}" srcOrd="0" destOrd="0" presId="urn:microsoft.com/office/officeart/2005/8/layout/vProcess5"/>
    <dgm:cxn modelId="{AAE9DCD7-409B-4861-A28A-C4F36AFCB941}" type="presOf" srcId="{80037F57-D403-4EF2-8EA3-0C65BBB4F8E5}" destId="{CDA2AB12-5F0B-4C72-A5B1-4AA1EC0467C9}" srcOrd="0" destOrd="0" presId="urn:microsoft.com/office/officeart/2005/8/layout/vProcess5"/>
    <dgm:cxn modelId="{9B10EFD7-9009-4859-931D-7EBA18186559}" type="presOf" srcId="{FE69D855-3FC6-4433-8BE8-77CD3349BC9F}" destId="{73318ABD-8A82-4495-82E2-B7720070DFE3}" srcOrd="0" destOrd="0" presId="urn:microsoft.com/office/officeart/2005/8/layout/vProcess5"/>
    <dgm:cxn modelId="{4F06888D-35D2-441F-BE8A-146582420CFF}" type="presParOf" srcId="{CDA2AB12-5F0B-4C72-A5B1-4AA1EC0467C9}" destId="{2819C9EC-8E78-4F58-82D3-423C3132A683}" srcOrd="0" destOrd="0" presId="urn:microsoft.com/office/officeart/2005/8/layout/vProcess5"/>
    <dgm:cxn modelId="{FF3A1721-ADA0-4972-A1B1-1414FA0E3796}" type="presParOf" srcId="{CDA2AB12-5F0B-4C72-A5B1-4AA1EC0467C9}" destId="{A9BD192D-A6E1-4583-A2AD-E2DBA88F59F8}" srcOrd="1" destOrd="0" presId="urn:microsoft.com/office/officeart/2005/8/layout/vProcess5"/>
    <dgm:cxn modelId="{791234C9-6F3F-48F1-AF80-E4EDD16D900B}" type="presParOf" srcId="{CDA2AB12-5F0B-4C72-A5B1-4AA1EC0467C9}" destId="{73318ABD-8A82-4495-82E2-B7720070DFE3}" srcOrd="2" destOrd="0" presId="urn:microsoft.com/office/officeart/2005/8/layout/vProcess5"/>
    <dgm:cxn modelId="{0A2CDA0E-F599-41DD-B109-03086C87B0F8}" type="presParOf" srcId="{CDA2AB12-5F0B-4C72-A5B1-4AA1EC0467C9}" destId="{90CCEDED-2C9A-4F85-B009-6F9022A58FBE}" srcOrd="3" destOrd="0" presId="urn:microsoft.com/office/officeart/2005/8/layout/vProcess5"/>
    <dgm:cxn modelId="{FB02D2CB-7187-4CCD-B806-514616313874}" type="presParOf" srcId="{CDA2AB12-5F0B-4C72-A5B1-4AA1EC0467C9}" destId="{D070548E-EFB9-4AED-900D-8A64750AACAC}" srcOrd="4" destOrd="0" presId="urn:microsoft.com/office/officeart/2005/8/layout/vProcess5"/>
    <dgm:cxn modelId="{555976A3-2C11-458E-A9A9-156B3A065E95}" type="presParOf" srcId="{CDA2AB12-5F0B-4C72-A5B1-4AA1EC0467C9}" destId="{C799C893-6848-44C2-AE3D-340568571C6D}" srcOrd="5" destOrd="0" presId="urn:microsoft.com/office/officeart/2005/8/layout/vProcess5"/>
    <dgm:cxn modelId="{7581D591-970E-48AD-9CD6-246F0EFE97FE}" type="presParOf" srcId="{CDA2AB12-5F0B-4C72-A5B1-4AA1EC0467C9}" destId="{472E8B21-06EE-47E1-8E3E-38AB9FB156E7}" srcOrd="6" destOrd="0" presId="urn:microsoft.com/office/officeart/2005/8/layout/vProcess5"/>
    <dgm:cxn modelId="{B8C25973-7DDD-4D61-8073-AB2245ECD53A}" type="presParOf" srcId="{CDA2AB12-5F0B-4C72-A5B1-4AA1EC0467C9}" destId="{D170CE2E-7D97-4FC6-983B-FB06E4783B98}" srcOrd="7" destOrd="0" presId="urn:microsoft.com/office/officeart/2005/8/layout/vProcess5"/>
    <dgm:cxn modelId="{AC4849DB-C3BF-461E-BAD1-53212AC0A908}" type="presParOf" srcId="{CDA2AB12-5F0B-4C72-A5B1-4AA1EC0467C9}" destId="{C9127BC4-1402-443B-A7E4-FEDE40C7A701}" srcOrd="8" destOrd="0" presId="urn:microsoft.com/office/officeart/2005/8/layout/vProcess5"/>
    <dgm:cxn modelId="{FDE2FC7C-1440-4E78-B50E-3A86C2A05C0B}" type="presParOf" srcId="{CDA2AB12-5F0B-4C72-A5B1-4AA1EC0467C9}" destId="{7F63BF33-3877-47EB-B845-5144D9989240}" srcOrd="9" destOrd="0" presId="urn:microsoft.com/office/officeart/2005/8/layout/vProcess5"/>
    <dgm:cxn modelId="{667AB232-98FB-4FEF-8790-73EF222C4795}" type="presParOf" srcId="{CDA2AB12-5F0B-4C72-A5B1-4AA1EC0467C9}" destId="{4A356F56-E56F-4B5D-B9B3-C9621AF617DB}" srcOrd="10" destOrd="0" presId="urn:microsoft.com/office/officeart/2005/8/layout/vProcess5"/>
    <dgm:cxn modelId="{16D2C634-9501-418C-889F-C3ACA346A1BC}" type="presParOf" srcId="{CDA2AB12-5F0B-4C72-A5B1-4AA1EC0467C9}" destId="{C85ED220-B839-4381-A3B8-DC2CC1D2F47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A814D3-1A24-4516-AFB0-C36A134D9F73}"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37FA772-FE0D-426F-8598-C8F82A50E4B3}">
      <dgm:prSet/>
      <dgm:spPr/>
      <dgm:t>
        <a:bodyPr/>
        <a:lstStyle/>
        <a:p>
          <a:r>
            <a:rPr lang="en-US" dirty="0"/>
            <a:t>Any employee whose employer is also covered by mandatory social security may elect not to become a member of FRS by filing an affidavit with FRS. The employee shall be refunded his employee contributions.</a:t>
          </a:r>
        </a:p>
      </dgm:t>
    </dgm:pt>
    <dgm:pt modelId="{354ADB26-61A4-42A9-869E-6B88D4F8FD6B}" type="parTrans" cxnId="{8979167C-34A8-47E8-A022-3BD890A1FFF9}">
      <dgm:prSet/>
      <dgm:spPr/>
      <dgm:t>
        <a:bodyPr/>
        <a:lstStyle/>
        <a:p>
          <a:endParaRPr lang="en-US"/>
        </a:p>
      </dgm:t>
    </dgm:pt>
    <dgm:pt modelId="{20CBB44E-A9E2-4EFB-8B98-2B581C7543D1}" type="sibTrans" cxnId="{8979167C-34A8-47E8-A022-3BD890A1FFF9}">
      <dgm:prSet/>
      <dgm:spPr/>
      <dgm:t>
        <a:bodyPr/>
        <a:lstStyle/>
        <a:p>
          <a:endParaRPr lang="en-US"/>
        </a:p>
      </dgm:t>
    </dgm:pt>
    <dgm:pt modelId="{B6D20A0A-3562-454E-9435-701FC6D2ED3C}">
      <dgm:prSet/>
      <dgm:spPr/>
      <dgm:t>
        <a:bodyPr/>
        <a:lstStyle/>
        <a:p>
          <a:r>
            <a:rPr lang="en-US" dirty="0"/>
            <a:t>The election to “Opt-Out” is a one-time irrevocable election if the employee remains employed with an employer that is also covered by mandatory social security. </a:t>
          </a:r>
        </a:p>
      </dgm:t>
    </dgm:pt>
    <dgm:pt modelId="{CB95E712-4144-4195-A53A-E37127BFF70F}" type="parTrans" cxnId="{861697CA-E935-4340-B292-DE75AA7B223E}">
      <dgm:prSet/>
      <dgm:spPr/>
      <dgm:t>
        <a:bodyPr/>
        <a:lstStyle/>
        <a:p>
          <a:endParaRPr lang="en-US"/>
        </a:p>
      </dgm:t>
    </dgm:pt>
    <dgm:pt modelId="{0B73A0CC-7D4C-4C4C-83FD-37D0E02A6D9D}" type="sibTrans" cxnId="{861697CA-E935-4340-B292-DE75AA7B223E}">
      <dgm:prSet/>
      <dgm:spPr/>
      <dgm:t>
        <a:bodyPr/>
        <a:lstStyle/>
        <a:p>
          <a:endParaRPr lang="en-US"/>
        </a:p>
      </dgm:t>
    </dgm:pt>
    <dgm:pt modelId="{1243C86A-DADF-4E68-B660-79C0902CA4BA}" type="pres">
      <dgm:prSet presAssocID="{54A814D3-1A24-4516-AFB0-C36A134D9F73}" presName="hierChild1" presStyleCnt="0">
        <dgm:presLayoutVars>
          <dgm:chPref val="1"/>
          <dgm:dir/>
          <dgm:animOne val="branch"/>
          <dgm:animLvl val="lvl"/>
          <dgm:resizeHandles/>
        </dgm:presLayoutVars>
      </dgm:prSet>
      <dgm:spPr/>
    </dgm:pt>
    <dgm:pt modelId="{76A038E4-37B1-4CBC-8960-EBB412D66661}" type="pres">
      <dgm:prSet presAssocID="{737FA772-FE0D-426F-8598-C8F82A50E4B3}" presName="hierRoot1" presStyleCnt="0"/>
      <dgm:spPr/>
    </dgm:pt>
    <dgm:pt modelId="{DAA7F586-74CF-464D-B297-4F12AEEBB236}" type="pres">
      <dgm:prSet presAssocID="{737FA772-FE0D-426F-8598-C8F82A50E4B3}" presName="composite" presStyleCnt="0"/>
      <dgm:spPr/>
    </dgm:pt>
    <dgm:pt modelId="{476E9082-7FCF-44B3-A2C0-CEB50D31C8F1}" type="pres">
      <dgm:prSet presAssocID="{737FA772-FE0D-426F-8598-C8F82A50E4B3}" presName="background" presStyleLbl="node0" presStyleIdx="0" presStyleCnt="2"/>
      <dgm:spPr/>
    </dgm:pt>
    <dgm:pt modelId="{3FD3547D-453C-42BC-9A7F-AE093BD52844}" type="pres">
      <dgm:prSet presAssocID="{737FA772-FE0D-426F-8598-C8F82A50E4B3}" presName="text" presStyleLbl="fgAcc0" presStyleIdx="0" presStyleCnt="2">
        <dgm:presLayoutVars>
          <dgm:chPref val="3"/>
        </dgm:presLayoutVars>
      </dgm:prSet>
      <dgm:spPr/>
    </dgm:pt>
    <dgm:pt modelId="{EB68CADD-FF1D-439D-8855-B92B2DFA260F}" type="pres">
      <dgm:prSet presAssocID="{737FA772-FE0D-426F-8598-C8F82A50E4B3}" presName="hierChild2" presStyleCnt="0"/>
      <dgm:spPr/>
    </dgm:pt>
    <dgm:pt modelId="{B673C0E3-46E9-4E9F-9EEB-90F52E65B53A}" type="pres">
      <dgm:prSet presAssocID="{B6D20A0A-3562-454E-9435-701FC6D2ED3C}" presName="hierRoot1" presStyleCnt="0"/>
      <dgm:spPr/>
    </dgm:pt>
    <dgm:pt modelId="{71438898-8B8B-4A2F-83F8-FD058A238A4A}" type="pres">
      <dgm:prSet presAssocID="{B6D20A0A-3562-454E-9435-701FC6D2ED3C}" presName="composite" presStyleCnt="0"/>
      <dgm:spPr/>
    </dgm:pt>
    <dgm:pt modelId="{E85C1DFF-B60D-45E9-ABAF-60B78BC76929}" type="pres">
      <dgm:prSet presAssocID="{B6D20A0A-3562-454E-9435-701FC6D2ED3C}" presName="background" presStyleLbl="node0" presStyleIdx="1" presStyleCnt="2"/>
      <dgm:spPr/>
    </dgm:pt>
    <dgm:pt modelId="{0548997A-9F40-4AB6-BC6C-0E881F71B281}" type="pres">
      <dgm:prSet presAssocID="{B6D20A0A-3562-454E-9435-701FC6D2ED3C}" presName="text" presStyleLbl="fgAcc0" presStyleIdx="1" presStyleCnt="2">
        <dgm:presLayoutVars>
          <dgm:chPref val="3"/>
        </dgm:presLayoutVars>
      </dgm:prSet>
      <dgm:spPr/>
    </dgm:pt>
    <dgm:pt modelId="{36B52A4C-F9C4-4BC9-9C90-ECFD7A17041E}" type="pres">
      <dgm:prSet presAssocID="{B6D20A0A-3562-454E-9435-701FC6D2ED3C}" presName="hierChild2" presStyleCnt="0"/>
      <dgm:spPr/>
    </dgm:pt>
  </dgm:ptLst>
  <dgm:cxnLst>
    <dgm:cxn modelId="{6C247068-C3A0-4533-BA08-29E2E25F75A6}" type="presOf" srcId="{737FA772-FE0D-426F-8598-C8F82A50E4B3}" destId="{3FD3547D-453C-42BC-9A7F-AE093BD52844}" srcOrd="0" destOrd="0" presId="urn:microsoft.com/office/officeart/2005/8/layout/hierarchy1"/>
    <dgm:cxn modelId="{8979167C-34A8-47E8-A022-3BD890A1FFF9}" srcId="{54A814D3-1A24-4516-AFB0-C36A134D9F73}" destId="{737FA772-FE0D-426F-8598-C8F82A50E4B3}" srcOrd="0" destOrd="0" parTransId="{354ADB26-61A4-42A9-869E-6B88D4F8FD6B}" sibTransId="{20CBB44E-A9E2-4EFB-8B98-2B581C7543D1}"/>
    <dgm:cxn modelId="{48682B84-14AF-49CA-BF10-96CAE6D0AD76}" type="presOf" srcId="{54A814D3-1A24-4516-AFB0-C36A134D9F73}" destId="{1243C86A-DADF-4E68-B660-79C0902CA4BA}" srcOrd="0" destOrd="0" presId="urn:microsoft.com/office/officeart/2005/8/layout/hierarchy1"/>
    <dgm:cxn modelId="{861697CA-E935-4340-B292-DE75AA7B223E}" srcId="{54A814D3-1A24-4516-AFB0-C36A134D9F73}" destId="{B6D20A0A-3562-454E-9435-701FC6D2ED3C}" srcOrd="1" destOrd="0" parTransId="{CB95E712-4144-4195-A53A-E37127BFF70F}" sibTransId="{0B73A0CC-7D4C-4C4C-83FD-37D0E02A6D9D}"/>
    <dgm:cxn modelId="{05172EE9-4964-4BC4-94BD-51A92F93B5C1}" type="presOf" srcId="{B6D20A0A-3562-454E-9435-701FC6D2ED3C}" destId="{0548997A-9F40-4AB6-BC6C-0E881F71B281}" srcOrd="0" destOrd="0" presId="urn:microsoft.com/office/officeart/2005/8/layout/hierarchy1"/>
    <dgm:cxn modelId="{8C519564-B6CD-4A19-9A23-C6BB61DE77C1}" type="presParOf" srcId="{1243C86A-DADF-4E68-B660-79C0902CA4BA}" destId="{76A038E4-37B1-4CBC-8960-EBB412D66661}" srcOrd="0" destOrd="0" presId="urn:microsoft.com/office/officeart/2005/8/layout/hierarchy1"/>
    <dgm:cxn modelId="{0B26D599-06F2-46A0-898A-EE995EA6DBFA}" type="presParOf" srcId="{76A038E4-37B1-4CBC-8960-EBB412D66661}" destId="{DAA7F586-74CF-464D-B297-4F12AEEBB236}" srcOrd="0" destOrd="0" presId="urn:microsoft.com/office/officeart/2005/8/layout/hierarchy1"/>
    <dgm:cxn modelId="{07E6A616-82A5-42EC-93E7-B686CF12582C}" type="presParOf" srcId="{DAA7F586-74CF-464D-B297-4F12AEEBB236}" destId="{476E9082-7FCF-44B3-A2C0-CEB50D31C8F1}" srcOrd="0" destOrd="0" presId="urn:microsoft.com/office/officeart/2005/8/layout/hierarchy1"/>
    <dgm:cxn modelId="{5438E81F-8661-420D-9EF0-B03613F2E915}" type="presParOf" srcId="{DAA7F586-74CF-464D-B297-4F12AEEBB236}" destId="{3FD3547D-453C-42BC-9A7F-AE093BD52844}" srcOrd="1" destOrd="0" presId="urn:microsoft.com/office/officeart/2005/8/layout/hierarchy1"/>
    <dgm:cxn modelId="{EF8B0704-905C-41A2-8A02-6EA382FF4A70}" type="presParOf" srcId="{76A038E4-37B1-4CBC-8960-EBB412D66661}" destId="{EB68CADD-FF1D-439D-8855-B92B2DFA260F}" srcOrd="1" destOrd="0" presId="urn:microsoft.com/office/officeart/2005/8/layout/hierarchy1"/>
    <dgm:cxn modelId="{11AA2721-FC7A-441D-B50C-D25C743083E9}" type="presParOf" srcId="{1243C86A-DADF-4E68-B660-79C0902CA4BA}" destId="{B673C0E3-46E9-4E9F-9EEB-90F52E65B53A}" srcOrd="1" destOrd="0" presId="urn:microsoft.com/office/officeart/2005/8/layout/hierarchy1"/>
    <dgm:cxn modelId="{8E015DE5-3266-4922-A0B4-13009DEAB8DF}" type="presParOf" srcId="{B673C0E3-46E9-4E9F-9EEB-90F52E65B53A}" destId="{71438898-8B8B-4A2F-83F8-FD058A238A4A}" srcOrd="0" destOrd="0" presId="urn:microsoft.com/office/officeart/2005/8/layout/hierarchy1"/>
    <dgm:cxn modelId="{504D2216-0DA8-43A0-9516-C7C3432C896E}" type="presParOf" srcId="{71438898-8B8B-4A2F-83F8-FD058A238A4A}" destId="{E85C1DFF-B60D-45E9-ABAF-60B78BC76929}" srcOrd="0" destOrd="0" presId="urn:microsoft.com/office/officeart/2005/8/layout/hierarchy1"/>
    <dgm:cxn modelId="{5421BDC0-964D-4401-B98E-C53B8924C00E}" type="presParOf" srcId="{71438898-8B8B-4A2F-83F8-FD058A238A4A}" destId="{0548997A-9F40-4AB6-BC6C-0E881F71B281}" srcOrd="1" destOrd="0" presId="urn:microsoft.com/office/officeart/2005/8/layout/hierarchy1"/>
    <dgm:cxn modelId="{134BA454-FD18-42A2-A058-EC39086DFC0F}" type="presParOf" srcId="{B673C0E3-46E9-4E9F-9EEB-90F52E65B53A}" destId="{36B52A4C-F9C4-4BC9-9C90-ECFD7A1704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0AA934-E568-471B-88CE-FB392E53E08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FFACA51-6261-451F-BF28-D7B0406A577F}">
      <dgm:prSet/>
      <dgm:spPr/>
      <dgm:t>
        <a:bodyPr/>
        <a:lstStyle/>
        <a:p>
          <a:r>
            <a:rPr lang="en-US" dirty="0"/>
            <a:t>Maximum – Benefit ceases upon death</a:t>
          </a:r>
        </a:p>
      </dgm:t>
    </dgm:pt>
    <dgm:pt modelId="{54A08135-CF0F-4CEA-ADFB-42EEF4621C74}" type="parTrans" cxnId="{A005A880-F680-4124-B548-1C8EF296C094}">
      <dgm:prSet/>
      <dgm:spPr/>
      <dgm:t>
        <a:bodyPr/>
        <a:lstStyle/>
        <a:p>
          <a:endParaRPr lang="en-US"/>
        </a:p>
      </dgm:t>
    </dgm:pt>
    <dgm:pt modelId="{592B11E7-75A2-4487-BF5E-D28A7454B3D4}" type="sibTrans" cxnId="{A005A880-F680-4124-B548-1C8EF296C094}">
      <dgm:prSet/>
      <dgm:spPr/>
      <dgm:t>
        <a:bodyPr/>
        <a:lstStyle/>
        <a:p>
          <a:endParaRPr lang="en-US"/>
        </a:p>
      </dgm:t>
    </dgm:pt>
    <dgm:pt modelId="{99F36D58-F9D8-4074-A58B-063C5199E725}">
      <dgm:prSet/>
      <dgm:spPr/>
      <dgm:t>
        <a:bodyPr/>
        <a:lstStyle/>
        <a:p>
          <a:r>
            <a:rPr lang="en-US" dirty="0"/>
            <a:t>Option 1 – Unused portion of employee contributions payable upon death</a:t>
          </a:r>
        </a:p>
      </dgm:t>
    </dgm:pt>
    <dgm:pt modelId="{035D230C-8F5B-46A6-B569-B239D5E303CA}" type="parTrans" cxnId="{9468574F-CF0B-4200-8DB3-697F0508682E}">
      <dgm:prSet/>
      <dgm:spPr/>
      <dgm:t>
        <a:bodyPr/>
        <a:lstStyle/>
        <a:p>
          <a:endParaRPr lang="en-US"/>
        </a:p>
      </dgm:t>
    </dgm:pt>
    <dgm:pt modelId="{B0A96B00-EBA8-451B-B0E5-4B8B397C7923}" type="sibTrans" cxnId="{9468574F-CF0B-4200-8DB3-697F0508682E}">
      <dgm:prSet/>
      <dgm:spPr/>
      <dgm:t>
        <a:bodyPr/>
        <a:lstStyle/>
        <a:p>
          <a:endParaRPr lang="en-US"/>
        </a:p>
      </dgm:t>
    </dgm:pt>
    <dgm:pt modelId="{7F3CBAD1-6719-4F57-AAEF-57B661C7B9A0}">
      <dgm:prSet/>
      <dgm:spPr/>
      <dgm:t>
        <a:bodyPr/>
        <a:lstStyle/>
        <a:p>
          <a:r>
            <a:rPr lang="en-US" dirty="0"/>
            <a:t>Option 2 – Same benefits to beneficiary upon death</a:t>
          </a:r>
        </a:p>
      </dgm:t>
    </dgm:pt>
    <dgm:pt modelId="{2289EC23-7141-4115-9891-AB83C8F94236}" type="parTrans" cxnId="{8A6DC7AE-02C4-4E3D-933F-B8F6C610FB86}">
      <dgm:prSet/>
      <dgm:spPr/>
      <dgm:t>
        <a:bodyPr/>
        <a:lstStyle/>
        <a:p>
          <a:endParaRPr lang="en-US"/>
        </a:p>
      </dgm:t>
    </dgm:pt>
    <dgm:pt modelId="{7DD2AF43-D308-4823-BF4A-8344D453F5E2}" type="sibTrans" cxnId="{8A6DC7AE-02C4-4E3D-933F-B8F6C610FB86}">
      <dgm:prSet/>
      <dgm:spPr/>
      <dgm:t>
        <a:bodyPr/>
        <a:lstStyle/>
        <a:p>
          <a:endParaRPr lang="en-US"/>
        </a:p>
      </dgm:t>
    </dgm:pt>
    <dgm:pt modelId="{DDBB03ED-00BC-4298-A700-BE9596C33DA4}">
      <dgm:prSet/>
      <dgm:spPr/>
      <dgm:t>
        <a:bodyPr/>
        <a:lstStyle/>
        <a:p>
          <a:r>
            <a:rPr lang="en-US" dirty="0"/>
            <a:t>Option 3 – One-half of benefits to beneficiary upon death</a:t>
          </a:r>
        </a:p>
      </dgm:t>
    </dgm:pt>
    <dgm:pt modelId="{57735348-FF8C-47BF-A06E-04A96252D314}" type="parTrans" cxnId="{FE36C29D-E09F-419C-BFD4-FC3C75E26D5D}">
      <dgm:prSet/>
      <dgm:spPr/>
      <dgm:t>
        <a:bodyPr/>
        <a:lstStyle/>
        <a:p>
          <a:endParaRPr lang="en-US"/>
        </a:p>
      </dgm:t>
    </dgm:pt>
    <dgm:pt modelId="{53EAEB8A-0596-47D3-BC67-E4DB2CC02C05}" type="sibTrans" cxnId="{FE36C29D-E09F-419C-BFD4-FC3C75E26D5D}">
      <dgm:prSet/>
      <dgm:spPr/>
      <dgm:t>
        <a:bodyPr/>
        <a:lstStyle/>
        <a:p>
          <a:endParaRPr lang="en-US"/>
        </a:p>
      </dgm:t>
    </dgm:pt>
    <dgm:pt modelId="{438621BC-31AF-4EB2-929D-E61A22DCA957}">
      <dgm:prSet/>
      <dgm:spPr/>
      <dgm:t>
        <a:bodyPr/>
        <a:lstStyle/>
        <a:p>
          <a:r>
            <a:rPr lang="en-US" dirty="0"/>
            <a:t>Option 4 – Pays a discretionary monthly benefit to the retiree/beneficiary. Limited to spouse/minor child/handicapped child</a:t>
          </a:r>
        </a:p>
      </dgm:t>
    </dgm:pt>
    <dgm:pt modelId="{2E5D8857-2AC4-475F-81CF-4AB28F005682}" type="parTrans" cxnId="{2639A1B9-CA9E-4EE0-BA39-888E32D8AC4F}">
      <dgm:prSet/>
      <dgm:spPr/>
      <dgm:t>
        <a:bodyPr/>
        <a:lstStyle/>
        <a:p>
          <a:endParaRPr lang="en-US"/>
        </a:p>
      </dgm:t>
    </dgm:pt>
    <dgm:pt modelId="{B6F60BE7-8101-45DD-BC9C-EA70B7A9A8F7}" type="sibTrans" cxnId="{2639A1B9-CA9E-4EE0-BA39-888E32D8AC4F}">
      <dgm:prSet/>
      <dgm:spPr/>
      <dgm:t>
        <a:bodyPr/>
        <a:lstStyle/>
        <a:p>
          <a:endParaRPr lang="en-US"/>
        </a:p>
      </dgm:t>
    </dgm:pt>
    <dgm:pt modelId="{5D9AF423-F475-4424-882A-659873B19051}" type="pres">
      <dgm:prSet presAssocID="{CA0AA934-E568-471B-88CE-FB392E53E08C}" presName="diagram" presStyleCnt="0">
        <dgm:presLayoutVars>
          <dgm:dir/>
          <dgm:resizeHandles val="exact"/>
        </dgm:presLayoutVars>
      </dgm:prSet>
      <dgm:spPr/>
    </dgm:pt>
    <dgm:pt modelId="{53F0FC3B-28E8-474B-B428-8409558B5E00}" type="pres">
      <dgm:prSet presAssocID="{7FFACA51-6261-451F-BF28-D7B0406A577F}" presName="node" presStyleLbl="node1" presStyleIdx="0" presStyleCnt="5">
        <dgm:presLayoutVars>
          <dgm:bulletEnabled val="1"/>
        </dgm:presLayoutVars>
      </dgm:prSet>
      <dgm:spPr/>
    </dgm:pt>
    <dgm:pt modelId="{86722BD9-8A6A-4C25-8C1D-9617898E7FFE}" type="pres">
      <dgm:prSet presAssocID="{592B11E7-75A2-4487-BF5E-D28A7454B3D4}" presName="sibTrans" presStyleCnt="0"/>
      <dgm:spPr/>
    </dgm:pt>
    <dgm:pt modelId="{AF3E5C9E-4F6E-480F-9603-89F591A99E27}" type="pres">
      <dgm:prSet presAssocID="{99F36D58-F9D8-4074-A58B-063C5199E725}" presName="node" presStyleLbl="node1" presStyleIdx="1" presStyleCnt="5">
        <dgm:presLayoutVars>
          <dgm:bulletEnabled val="1"/>
        </dgm:presLayoutVars>
      </dgm:prSet>
      <dgm:spPr/>
    </dgm:pt>
    <dgm:pt modelId="{56431648-7DC7-450E-81E8-D8B3E11620DD}" type="pres">
      <dgm:prSet presAssocID="{B0A96B00-EBA8-451B-B0E5-4B8B397C7923}" presName="sibTrans" presStyleCnt="0"/>
      <dgm:spPr/>
    </dgm:pt>
    <dgm:pt modelId="{E74581ED-10E9-42C9-84FA-C21C702B7C13}" type="pres">
      <dgm:prSet presAssocID="{7F3CBAD1-6719-4F57-AAEF-57B661C7B9A0}" presName="node" presStyleLbl="node1" presStyleIdx="2" presStyleCnt="5">
        <dgm:presLayoutVars>
          <dgm:bulletEnabled val="1"/>
        </dgm:presLayoutVars>
      </dgm:prSet>
      <dgm:spPr/>
    </dgm:pt>
    <dgm:pt modelId="{7F010E31-1C44-4F3A-8BFE-69AAAA5F9486}" type="pres">
      <dgm:prSet presAssocID="{7DD2AF43-D308-4823-BF4A-8344D453F5E2}" presName="sibTrans" presStyleCnt="0"/>
      <dgm:spPr/>
    </dgm:pt>
    <dgm:pt modelId="{D221BBCB-8A4E-40A0-A762-DCC55BA881E8}" type="pres">
      <dgm:prSet presAssocID="{DDBB03ED-00BC-4298-A700-BE9596C33DA4}" presName="node" presStyleLbl="node1" presStyleIdx="3" presStyleCnt="5">
        <dgm:presLayoutVars>
          <dgm:bulletEnabled val="1"/>
        </dgm:presLayoutVars>
      </dgm:prSet>
      <dgm:spPr/>
    </dgm:pt>
    <dgm:pt modelId="{3596FA7B-E8AE-49A3-A095-CE7D82B0FBD3}" type="pres">
      <dgm:prSet presAssocID="{53EAEB8A-0596-47D3-BC67-E4DB2CC02C05}" presName="sibTrans" presStyleCnt="0"/>
      <dgm:spPr/>
    </dgm:pt>
    <dgm:pt modelId="{66908B2C-D63E-4A5C-A9C0-8D705730525B}" type="pres">
      <dgm:prSet presAssocID="{438621BC-31AF-4EB2-929D-E61A22DCA957}" presName="node" presStyleLbl="node1" presStyleIdx="4" presStyleCnt="5">
        <dgm:presLayoutVars>
          <dgm:bulletEnabled val="1"/>
        </dgm:presLayoutVars>
      </dgm:prSet>
      <dgm:spPr/>
    </dgm:pt>
  </dgm:ptLst>
  <dgm:cxnLst>
    <dgm:cxn modelId="{3E680627-783F-4D63-9D0B-3C6907747E7F}" type="presOf" srcId="{DDBB03ED-00BC-4298-A700-BE9596C33DA4}" destId="{D221BBCB-8A4E-40A0-A762-DCC55BA881E8}" srcOrd="0" destOrd="0" presId="urn:microsoft.com/office/officeart/2005/8/layout/default"/>
    <dgm:cxn modelId="{3790296F-8692-4915-B342-D317437F0F7B}" type="presOf" srcId="{CA0AA934-E568-471B-88CE-FB392E53E08C}" destId="{5D9AF423-F475-4424-882A-659873B19051}" srcOrd="0" destOrd="0" presId="urn:microsoft.com/office/officeart/2005/8/layout/default"/>
    <dgm:cxn modelId="{9468574F-CF0B-4200-8DB3-697F0508682E}" srcId="{CA0AA934-E568-471B-88CE-FB392E53E08C}" destId="{99F36D58-F9D8-4074-A58B-063C5199E725}" srcOrd="1" destOrd="0" parTransId="{035D230C-8F5B-46A6-B569-B239D5E303CA}" sibTransId="{B0A96B00-EBA8-451B-B0E5-4B8B397C7923}"/>
    <dgm:cxn modelId="{A005A880-F680-4124-B548-1C8EF296C094}" srcId="{CA0AA934-E568-471B-88CE-FB392E53E08C}" destId="{7FFACA51-6261-451F-BF28-D7B0406A577F}" srcOrd="0" destOrd="0" parTransId="{54A08135-CF0F-4CEA-ADFB-42EEF4621C74}" sibTransId="{592B11E7-75A2-4487-BF5E-D28A7454B3D4}"/>
    <dgm:cxn modelId="{FE36C29D-E09F-419C-BFD4-FC3C75E26D5D}" srcId="{CA0AA934-E568-471B-88CE-FB392E53E08C}" destId="{DDBB03ED-00BC-4298-A700-BE9596C33DA4}" srcOrd="3" destOrd="0" parTransId="{57735348-FF8C-47BF-A06E-04A96252D314}" sibTransId="{53EAEB8A-0596-47D3-BC67-E4DB2CC02C05}"/>
    <dgm:cxn modelId="{9B46E4A6-6875-4FA0-89FB-CA3CE5CE804E}" type="presOf" srcId="{99F36D58-F9D8-4074-A58B-063C5199E725}" destId="{AF3E5C9E-4F6E-480F-9603-89F591A99E27}" srcOrd="0" destOrd="0" presId="urn:microsoft.com/office/officeart/2005/8/layout/default"/>
    <dgm:cxn modelId="{8A6DC7AE-02C4-4E3D-933F-B8F6C610FB86}" srcId="{CA0AA934-E568-471B-88CE-FB392E53E08C}" destId="{7F3CBAD1-6719-4F57-AAEF-57B661C7B9A0}" srcOrd="2" destOrd="0" parTransId="{2289EC23-7141-4115-9891-AB83C8F94236}" sibTransId="{7DD2AF43-D308-4823-BF4A-8344D453F5E2}"/>
    <dgm:cxn modelId="{2639A1B9-CA9E-4EE0-BA39-888E32D8AC4F}" srcId="{CA0AA934-E568-471B-88CE-FB392E53E08C}" destId="{438621BC-31AF-4EB2-929D-E61A22DCA957}" srcOrd="4" destOrd="0" parTransId="{2E5D8857-2AC4-475F-81CF-4AB28F005682}" sibTransId="{B6F60BE7-8101-45DD-BC9C-EA70B7A9A8F7}"/>
    <dgm:cxn modelId="{24DFFCD3-F0E2-474B-BE4C-CC25F198CFB8}" type="presOf" srcId="{438621BC-31AF-4EB2-929D-E61A22DCA957}" destId="{66908B2C-D63E-4A5C-A9C0-8D705730525B}" srcOrd="0" destOrd="0" presId="urn:microsoft.com/office/officeart/2005/8/layout/default"/>
    <dgm:cxn modelId="{45C17FDF-D79F-4B79-AA54-3C6D3C872840}" type="presOf" srcId="{7F3CBAD1-6719-4F57-AAEF-57B661C7B9A0}" destId="{E74581ED-10E9-42C9-84FA-C21C702B7C13}" srcOrd="0" destOrd="0" presId="urn:microsoft.com/office/officeart/2005/8/layout/default"/>
    <dgm:cxn modelId="{D6C0A9E4-CD33-4DB8-9F2F-FE7B96160B6C}" type="presOf" srcId="{7FFACA51-6261-451F-BF28-D7B0406A577F}" destId="{53F0FC3B-28E8-474B-B428-8409558B5E00}" srcOrd="0" destOrd="0" presId="urn:microsoft.com/office/officeart/2005/8/layout/default"/>
    <dgm:cxn modelId="{0FE493C9-C18A-4E8E-8C7D-9EC8BAAC853A}" type="presParOf" srcId="{5D9AF423-F475-4424-882A-659873B19051}" destId="{53F0FC3B-28E8-474B-B428-8409558B5E00}" srcOrd="0" destOrd="0" presId="urn:microsoft.com/office/officeart/2005/8/layout/default"/>
    <dgm:cxn modelId="{745577F1-B016-4DC2-B317-8E40CA1FBEB7}" type="presParOf" srcId="{5D9AF423-F475-4424-882A-659873B19051}" destId="{86722BD9-8A6A-4C25-8C1D-9617898E7FFE}" srcOrd="1" destOrd="0" presId="urn:microsoft.com/office/officeart/2005/8/layout/default"/>
    <dgm:cxn modelId="{B6E73E25-D428-40DE-B527-8FA5B2897233}" type="presParOf" srcId="{5D9AF423-F475-4424-882A-659873B19051}" destId="{AF3E5C9E-4F6E-480F-9603-89F591A99E27}" srcOrd="2" destOrd="0" presId="urn:microsoft.com/office/officeart/2005/8/layout/default"/>
    <dgm:cxn modelId="{E2000D17-D149-4034-8B41-4FA081DF2E8A}" type="presParOf" srcId="{5D9AF423-F475-4424-882A-659873B19051}" destId="{56431648-7DC7-450E-81E8-D8B3E11620DD}" srcOrd="3" destOrd="0" presId="urn:microsoft.com/office/officeart/2005/8/layout/default"/>
    <dgm:cxn modelId="{4B265C83-9D92-466A-AFE2-635E907EB4EB}" type="presParOf" srcId="{5D9AF423-F475-4424-882A-659873B19051}" destId="{E74581ED-10E9-42C9-84FA-C21C702B7C13}" srcOrd="4" destOrd="0" presId="urn:microsoft.com/office/officeart/2005/8/layout/default"/>
    <dgm:cxn modelId="{22941F91-1ABA-4ED8-8930-0D77E1C93D6E}" type="presParOf" srcId="{5D9AF423-F475-4424-882A-659873B19051}" destId="{7F010E31-1C44-4F3A-8BFE-69AAAA5F9486}" srcOrd="5" destOrd="0" presId="urn:microsoft.com/office/officeart/2005/8/layout/default"/>
    <dgm:cxn modelId="{11941DE7-2F76-4C82-BB98-6EB55BC28F93}" type="presParOf" srcId="{5D9AF423-F475-4424-882A-659873B19051}" destId="{D221BBCB-8A4E-40A0-A762-DCC55BA881E8}" srcOrd="6" destOrd="0" presId="urn:microsoft.com/office/officeart/2005/8/layout/default"/>
    <dgm:cxn modelId="{163D4A2E-5616-4CB5-9CDB-34529F079CCD}" type="presParOf" srcId="{5D9AF423-F475-4424-882A-659873B19051}" destId="{3596FA7B-E8AE-49A3-A095-CE7D82B0FBD3}" srcOrd="7" destOrd="0" presId="urn:microsoft.com/office/officeart/2005/8/layout/default"/>
    <dgm:cxn modelId="{69C58EEE-DA85-4304-9E87-44B8C5EE25AA}" type="presParOf" srcId="{5D9AF423-F475-4424-882A-659873B19051}" destId="{66908B2C-D63E-4A5C-A9C0-8D705730525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A6371-652F-4E45-8EE4-C6C94641AC4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2850080-D4CE-44AF-B6B5-C111540F663A}">
      <dgm:prSet/>
      <dgm:spPr/>
      <dgm:t>
        <a:bodyPr/>
        <a:lstStyle/>
        <a:p>
          <a:r>
            <a:rPr lang="en-US" dirty="0"/>
            <a:t>Eligibility at 20 years and age 50 / 25 years at any age </a:t>
          </a:r>
        </a:p>
      </dgm:t>
    </dgm:pt>
    <dgm:pt modelId="{7BB8CBBE-18A7-4565-8E15-708973332B05}" type="parTrans" cxnId="{9495E482-D1D5-4E65-9F87-86674B092892}">
      <dgm:prSet/>
      <dgm:spPr/>
      <dgm:t>
        <a:bodyPr/>
        <a:lstStyle/>
        <a:p>
          <a:endParaRPr lang="en-US"/>
        </a:p>
      </dgm:t>
    </dgm:pt>
    <dgm:pt modelId="{D771B0C2-6DE7-47A0-8873-3FB38C0C8BC3}" type="sibTrans" cxnId="{9495E482-D1D5-4E65-9F87-86674B092892}">
      <dgm:prSet/>
      <dgm:spPr/>
      <dgm:t>
        <a:bodyPr/>
        <a:lstStyle/>
        <a:p>
          <a:endParaRPr lang="en-US"/>
        </a:p>
      </dgm:t>
    </dgm:pt>
    <dgm:pt modelId="{36456034-5C42-4EA6-8018-A85CD1109AA8}">
      <dgm:prSet/>
      <dgm:spPr/>
      <dgm:t>
        <a:bodyPr/>
        <a:lstStyle/>
        <a:p>
          <a:r>
            <a:rPr lang="en-US" dirty="0"/>
            <a:t>Up to 3 years in duration</a:t>
          </a:r>
        </a:p>
      </dgm:t>
    </dgm:pt>
    <dgm:pt modelId="{84BB64AE-7823-4AAD-9EA5-76A971763FFD}" type="parTrans" cxnId="{3EEA721B-C526-456A-8223-DB77BD4541C3}">
      <dgm:prSet/>
      <dgm:spPr/>
      <dgm:t>
        <a:bodyPr/>
        <a:lstStyle/>
        <a:p>
          <a:endParaRPr lang="en-US"/>
        </a:p>
      </dgm:t>
    </dgm:pt>
    <dgm:pt modelId="{B64F5833-58D6-4A32-B164-091D77B9FA0F}" type="sibTrans" cxnId="{3EEA721B-C526-456A-8223-DB77BD4541C3}">
      <dgm:prSet/>
      <dgm:spPr/>
      <dgm:t>
        <a:bodyPr/>
        <a:lstStyle/>
        <a:p>
          <a:endParaRPr lang="en-US"/>
        </a:p>
      </dgm:t>
    </dgm:pt>
    <dgm:pt modelId="{C91941A3-BCF8-4BD4-B567-D80CEB11FDCD}">
      <dgm:prSet/>
      <dgm:spPr/>
      <dgm:t>
        <a:bodyPr/>
        <a:lstStyle/>
        <a:p>
          <a:r>
            <a:rPr lang="en-US" dirty="0"/>
            <a:t>If you continue working after DROP:</a:t>
          </a:r>
        </a:p>
      </dgm:t>
    </dgm:pt>
    <dgm:pt modelId="{C30E6249-6A86-45AA-BDC5-B16A8B167C89}" type="parTrans" cxnId="{020F65F3-C912-4BF0-9BCE-B0B6EBED7AE2}">
      <dgm:prSet/>
      <dgm:spPr/>
      <dgm:t>
        <a:bodyPr/>
        <a:lstStyle/>
        <a:p>
          <a:endParaRPr lang="en-US"/>
        </a:p>
      </dgm:t>
    </dgm:pt>
    <dgm:pt modelId="{C5B1BFA9-4054-4F66-A0A9-00AEB62872C3}" type="sibTrans" cxnId="{020F65F3-C912-4BF0-9BCE-B0B6EBED7AE2}">
      <dgm:prSet/>
      <dgm:spPr/>
      <dgm:t>
        <a:bodyPr/>
        <a:lstStyle/>
        <a:p>
          <a:endParaRPr lang="en-US"/>
        </a:p>
      </dgm:t>
    </dgm:pt>
    <dgm:pt modelId="{F8067746-1BE1-4F3F-80D5-23C9414D3A6E}">
      <dgm:prSet/>
      <dgm:spPr/>
      <dgm:t>
        <a:bodyPr/>
        <a:lstStyle/>
        <a:p>
          <a:r>
            <a:rPr lang="en-US" dirty="0"/>
            <a:t>Part A = Benefit Calculation at the time of DROP 	(original benefit)</a:t>
          </a:r>
        </a:p>
      </dgm:t>
    </dgm:pt>
    <dgm:pt modelId="{EF679599-4E61-4457-A3F0-3E6A4DE4AE1D}" type="parTrans" cxnId="{5C38F60B-362F-4184-BBF9-763BA49C9A2E}">
      <dgm:prSet/>
      <dgm:spPr/>
      <dgm:t>
        <a:bodyPr/>
        <a:lstStyle/>
        <a:p>
          <a:endParaRPr lang="en-US"/>
        </a:p>
      </dgm:t>
    </dgm:pt>
    <dgm:pt modelId="{B2CBF871-01CD-4D63-86A2-3EB4A6D83F60}" type="sibTrans" cxnId="{5C38F60B-362F-4184-BBF9-763BA49C9A2E}">
      <dgm:prSet/>
      <dgm:spPr/>
      <dgm:t>
        <a:bodyPr/>
        <a:lstStyle/>
        <a:p>
          <a:endParaRPr lang="en-US"/>
        </a:p>
      </dgm:t>
    </dgm:pt>
    <dgm:pt modelId="{231BBA29-7750-472C-AA09-513151D5855C}">
      <dgm:prSet/>
      <dgm:spPr/>
      <dgm:t>
        <a:bodyPr/>
        <a:lstStyle/>
        <a:p>
          <a:r>
            <a:rPr lang="en-US" dirty="0"/>
            <a:t>Part B = Additional Benefit after DROP</a:t>
          </a:r>
        </a:p>
      </dgm:t>
    </dgm:pt>
    <dgm:pt modelId="{A1ECAD78-B173-4743-A278-2C74327B7F4B}" type="parTrans" cxnId="{74A759B8-B86D-4741-BA44-65A9A024B74F}">
      <dgm:prSet/>
      <dgm:spPr/>
      <dgm:t>
        <a:bodyPr/>
        <a:lstStyle/>
        <a:p>
          <a:endParaRPr lang="en-US"/>
        </a:p>
      </dgm:t>
    </dgm:pt>
    <dgm:pt modelId="{10AD54CC-02C0-4AF6-BA4A-D67C77D5DF09}" type="sibTrans" cxnId="{74A759B8-B86D-4741-BA44-65A9A024B74F}">
      <dgm:prSet/>
      <dgm:spPr/>
      <dgm:t>
        <a:bodyPr/>
        <a:lstStyle/>
        <a:p>
          <a:endParaRPr lang="en-US"/>
        </a:p>
      </dgm:t>
    </dgm:pt>
    <dgm:pt modelId="{F82D35B5-4738-4FDC-9B50-04F2E98B41B3}">
      <dgm:prSet/>
      <dgm:spPr/>
      <dgm:t>
        <a:bodyPr/>
        <a:lstStyle/>
        <a:p>
          <a:r>
            <a:rPr lang="en-US" dirty="0"/>
            <a:t>Part C = Revised Benefit Amount</a:t>
          </a:r>
        </a:p>
      </dgm:t>
    </dgm:pt>
    <dgm:pt modelId="{B9420F1C-BECC-4DD0-80E5-431229F4B98E}" type="parTrans" cxnId="{E34C0339-CA27-4BFD-9F0B-DB394BF01026}">
      <dgm:prSet/>
      <dgm:spPr/>
      <dgm:t>
        <a:bodyPr/>
        <a:lstStyle/>
        <a:p>
          <a:endParaRPr lang="en-US"/>
        </a:p>
      </dgm:t>
    </dgm:pt>
    <dgm:pt modelId="{104B2BC0-127C-41F3-91E9-780A334FDD0A}" type="sibTrans" cxnId="{E34C0339-CA27-4BFD-9F0B-DB394BF01026}">
      <dgm:prSet/>
      <dgm:spPr/>
      <dgm:t>
        <a:bodyPr/>
        <a:lstStyle/>
        <a:p>
          <a:endParaRPr lang="en-US"/>
        </a:p>
      </dgm:t>
    </dgm:pt>
    <dgm:pt modelId="{8C9731F6-AB81-4C0A-8F08-21763922AEB1}">
      <dgm:prSet/>
      <dgm:spPr/>
      <dgm:t>
        <a:bodyPr/>
        <a:lstStyle/>
        <a:p>
          <a:r>
            <a:rPr lang="en-US" dirty="0"/>
            <a:t>Less than 36 months: AFC used to calculate additional benefit is the same as AFC used to calculate original benefit</a:t>
          </a:r>
        </a:p>
      </dgm:t>
    </dgm:pt>
    <dgm:pt modelId="{8AA341C9-BB39-4152-BF96-701B0BCA3B92}" type="parTrans" cxnId="{BD9BFF5F-7245-4FF7-A519-61E29F4E7317}">
      <dgm:prSet/>
      <dgm:spPr/>
      <dgm:t>
        <a:bodyPr/>
        <a:lstStyle/>
        <a:p>
          <a:endParaRPr lang="en-US"/>
        </a:p>
      </dgm:t>
    </dgm:pt>
    <dgm:pt modelId="{25C509A4-3341-4315-8FD6-BF84DB30C472}" type="sibTrans" cxnId="{BD9BFF5F-7245-4FF7-A519-61E29F4E7317}">
      <dgm:prSet/>
      <dgm:spPr/>
      <dgm:t>
        <a:bodyPr/>
        <a:lstStyle/>
        <a:p>
          <a:endParaRPr lang="en-US"/>
        </a:p>
      </dgm:t>
    </dgm:pt>
    <dgm:pt modelId="{6D68BB8F-CBAB-4B25-AE8F-745E41066369}">
      <dgm:prSet/>
      <dgm:spPr/>
      <dgm:t>
        <a:bodyPr/>
        <a:lstStyle/>
        <a:p>
          <a:r>
            <a:rPr lang="en-US" dirty="0"/>
            <a:t>36 Months or More: AFC used to calculate additional benefit is based upon revised AFC calculated during period of additional service (additional benefit when combined with original benefit cannot exceed 100% of AFC used to calculate additional benefit)</a:t>
          </a:r>
        </a:p>
      </dgm:t>
    </dgm:pt>
    <dgm:pt modelId="{D71F65C1-CE33-47C9-886C-BBC3F479F0F8}" type="parTrans" cxnId="{2F747DE5-4818-4504-A00D-522B212A600E}">
      <dgm:prSet/>
      <dgm:spPr/>
      <dgm:t>
        <a:bodyPr/>
        <a:lstStyle/>
        <a:p>
          <a:endParaRPr lang="en-US"/>
        </a:p>
      </dgm:t>
    </dgm:pt>
    <dgm:pt modelId="{2E559474-856E-481E-A08F-223BB7B76DED}" type="sibTrans" cxnId="{2F747DE5-4818-4504-A00D-522B212A600E}">
      <dgm:prSet/>
      <dgm:spPr/>
      <dgm:t>
        <a:bodyPr/>
        <a:lstStyle/>
        <a:p>
          <a:endParaRPr lang="en-US"/>
        </a:p>
      </dgm:t>
    </dgm:pt>
    <dgm:pt modelId="{60830BA4-CDAD-47A4-85AC-9BAF93B861FE}" type="pres">
      <dgm:prSet presAssocID="{55EA6371-652F-4E45-8EE4-C6C94641AC47}" presName="linear" presStyleCnt="0">
        <dgm:presLayoutVars>
          <dgm:animLvl val="lvl"/>
          <dgm:resizeHandles val="exact"/>
        </dgm:presLayoutVars>
      </dgm:prSet>
      <dgm:spPr/>
    </dgm:pt>
    <dgm:pt modelId="{60AAFC7C-CBA5-4BC2-BD09-F46C443BB158}" type="pres">
      <dgm:prSet presAssocID="{82850080-D4CE-44AF-B6B5-C111540F663A}" presName="parentText" presStyleLbl="node1" presStyleIdx="0" presStyleCnt="3">
        <dgm:presLayoutVars>
          <dgm:chMax val="0"/>
          <dgm:bulletEnabled val="1"/>
        </dgm:presLayoutVars>
      </dgm:prSet>
      <dgm:spPr/>
    </dgm:pt>
    <dgm:pt modelId="{0D311357-1403-420D-B2ED-C988A1D66432}" type="pres">
      <dgm:prSet presAssocID="{D771B0C2-6DE7-47A0-8873-3FB38C0C8BC3}" presName="spacer" presStyleCnt="0"/>
      <dgm:spPr/>
    </dgm:pt>
    <dgm:pt modelId="{4E56B6D5-B6D5-434A-A840-CFCA6180C01E}" type="pres">
      <dgm:prSet presAssocID="{36456034-5C42-4EA6-8018-A85CD1109AA8}" presName="parentText" presStyleLbl="node1" presStyleIdx="1" presStyleCnt="3">
        <dgm:presLayoutVars>
          <dgm:chMax val="0"/>
          <dgm:bulletEnabled val="1"/>
        </dgm:presLayoutVars>
      </dgm:prSet>
      <dgm:spPr/>
    </dgm:pt>
    <dgm:pt modelId="{50D408C7-A724-4F45-A9A8-87B93695E5D8}" type="pres">
      <dgm:prSet presAssocID="{B64F5833-58D6-4A32-B164-091D77B9FA0F}" presName="spacer" presStyleCnt="0"/>
      <dgm:spPr/>
    </dgm:pt>
    <dgm:pt modelId="{94B90ED1-2F9E-4D5C-B94F-B25A760ECA4D}" type="pres">
      <dgm:prSet presAssocID="{C91941A3-BCF8-4BD4-B567-D80CEB11FDCD}" presName="parentText" presStyleLbl="node1" presStyleIdx="2" presStyleCnt="3">
        <dgm:presLayoutVars>
          <dgm:chMax val="0"/>
          <dgm:bulletEnabled val="1"/>
        </dgm:presLayoutVars>
      </dgm:prSet>
      <dgm:spPr/>
    </dgm:pt>
    <dgm:pt modelId="{208977EB-0EAD-4713-87AD-38EEDEC36F8F}" type="pres">
      <dgm:prSet presAssocID="{C91941A3-BCF8-4BD4-B567-D80CEB11FDCD}" presName="childText" presStyleLbl="revTx" presStyleIdx="0" presStyleCnt="1">
        <dgm:presLayoutVars>
          <dgm:bulletEnabled val="1"/>
        </dgm:presLayoutVars>
      </dgm:prSet>
      <dgm:spPr/>
    </dgm:pt>
  </dgm:ptLst>
  <dgm:cxnLst>
    <dgm:cxn modelId="{41D9F300-503E-4DEF-93FE-504BFF9D7D6E}" type="presOf" srcId="{F82D35B5-4738-4FDC-9B50-04F2E98B41B3}" destId="{208977EB-0EAD-4713-87AD-38EEDEC36F8F}" srcOrd="0" destOrd="2" presId="urn:microsoft.com/office/officeart/2005/8/layout/vList2"/>
    <dgm:cxn modelId="{02EF3302-044E-497B-B9D3-85D22C9E67B7}" type="presOf" srcId="{8C9731F6-AB81-4C0A-8F08-21763922AEB1}" destId="{208977EB-0EAD-4713-87AD-38EEDEC36F8F}" srcOrd="0" destOrd="3" presId="urn:microsoft.com/office/officeart/2005/8/layout/vList2"/>
    <dgm:cxn modelId="{5C38F60B-362F-4184-BBF9-763BA49C9A2E}" srcId="{C91941A3-BCF8-4BD4-B567-D80CEB11FDCD}" destId="{F8067746-1BE1-4F3F-80D5-23C9414D3A6E}" srcOrd="0" destOrd="0" parTransId="{EF679599-4E61-4457-A3F0-3E6A4DE4AE1D}" sibTransId="{B2CBF871-01CD-4D63-86A2-3EB4A6D83F60}"/>
    <dgm:cxn modelId="{4610A30C-64E1-4C70-97AC-4E5AEEDBF5F0}" type="presOf" srcId="{231BBA29-7750-472C-AA09-513151D5855C}" destId="{208977EB-0EAD-4713-87AD-38EEDEC36F8F}" srcOrd="0" destOrd="1" presId="urn:microsoft.com/office/officeart/2005/8/layout/vList2"/>
    <dgm:cxn modelId="{D26F1E18-CBE1-41FD-AD43-4C9F9159625A}" type="presOf" srcId="{6D68BB8F-CBAB-4B25-AE8F-745E41066369}" destId="{208977EB-0EAD-4713-87AD-38EEDEC36F8F}" srcOrd="0" destOrd="4" presId="urn:microsoft.com/office/officeart/2005/8/layout/vList2"/>
    <dgm:cxn modelId="{3EEA721B-C526-456A-8223-DB77BD4541C3}" srcId="{55EA6371-652F-4E45-8EE4-C6C94641AC47}" destId="{36456034-5C42-4EA6-8018-A85CD1109AA8}" srcOrd="1" destOrd="0" parTransId="{84BB64AE-7823-4AAD-9EA5-76A971763FFD}" sibTransId="{B64F5833-58D6-4A32-B164-091D77B9FA0F}"/>
    <dgm:cxn modelId="{E34C0339-CA27-4BFD-9F0B-DB394BF01026}" srcId="{C91941A3-BCF8-4BD4-B567-D80CEB11FDCD}" destId="{F82D35B5-4738-4FDC-9B50-04F2E98B41B3}" srcOrd="2" destOrd="0" parTransId="{B9420F1C-BECC-4DD0-80E5-431229F4B98E}" sibTransId="{104B2BC0-127C-41F3-91E9-780A334FDD0A}"/>
    <dgm:cxn modelId="{6F26C140-0932-4161-927F-6F98AB155FA9}" type="presOf" srcId="{55EA6371-652F-4E45-8EE4-C6C94641AC47}" destId="{60830BA4-CDAD-47A4-85AC-9BAF93B861FE}" srcOrd="0" destOrd="0" presId="urn:microsoft.com/office/officeart/2005/8/layout/vList2"/>
    <dgm:cxn modelId="{BD9BFF5F-7245-4FF7-A519-61E29F4E7317}" srcId="{F82D35B5-4738-4FDC-9B50-04F2E98B41B3}" destId="{8C9731F6-AB81-4C0A-8F08-21763922AEB1}" srcOrd="0" destOrd="0" parTransId="{8AA341C9-BB39-4152-BF96-701B0BCA3B92}" sibTransId="{25C509A4-3341-4315-8FD6-BF84DB30C472}"/>
    <dgm:cxn modelId="{9495E482-D1D5-4E65-9F87-86674B092892}" srcId="{55EA6371-652F-4E45-8EE4-C6C94641AC47}" destId="{82850080-D4CE-44AF-B6B5-C111540F663A}" srcOrd="0" destOrd="0" parTransId="{7BB8CBBE-18A7-4565-8E15-708973332B05}" sibTransId="{D771B0C2-6DE7-47A0-8873-3FB38C0C8BC3}"/>
    <dgm:cxn modelId="{B706808F-4903-4BD7-8D40-984793A71FBE}" type="presOf" srcId="{82850080-D4CE-44AF-B6B5-C111540F663A}" destId="{60AAFC7C-CBA5-4BC2-BD09-F46C443BB158}" srcOrd="0" destOrd="0" presId="urn:microsoft.com/office/officeart/2005/8/layout/vList2"/>
    <dgm:cxn modelId="{9DA56497-546A-427D-9110-001DE5D82A88}" type="presOf" srcId="{C91941A3-BCF8-4BD4-B567-D80CEB11FDCD}" destId="{94B90ED1-2F9E-4D5C-B94F-B25A760ECA4D}" srcOrd="0" destOrd="0" presId="urn:microsoft.com/office/officeart/2005/8/layout/vList2"/>
    <dgm:cxn modelId="{74A759B8-B86D-4741-BA44-65A9A024B74F}" srcId="{C91941A3-BCF8-4BD4-B567-D80CEB11FDCD}" destId="{231BBA29-7750-472C-AA09-513151D5855C}" srcOrd="1" destOrd="0" parTransId="{A1ECAD78-B173-4743-A278-2C74327B7F4B}" sibTransId="{10AD54CC-02C0-4AF6-BA4A-D67C77D5DF09}"/>
    <dgm:cxn modelId="{3A76D8C1-0993-4AD2-9791-41F82C0A2740}" type="presOf" srcId="{36456034-5C42-4EA6-8018-A85CD1109AA8}" destId="{4E56B6D5-B6D5-434A-A840-CFCA6180C01E}" srcOrd="0" destOrd="0" presId="urn:microsoft.com/office/officeart/2005/8/layout/vList2"/>
    <dgm:cxn modelId="{2F747DE5-4818-4504-A00D-522B212A600E}" srcId="{F82D35B5-4738-4FDC-9B50-04F2E98B41B3}" destId="{6D68BB8F-CBAB-4B25-AE8F-745E41066369}" srcOrd="1" destOrd="0" parTransId="{D71F65C1-CE33-47C9-886C-BBC3F479F0F8}" sibTransId="{2E559474-856E-481E-A08F-223BB7B76DED}"/>
    <dgm:cxn modelId="{F48C2EF2-110E-46F1-B254-22E4F60364D7}" type="presOf" srcId="{F8067746-1BE1-4F3F-80D5-23C9414D3A6E}" destId="{208977EB-0EAD-4713-87AD-38EEDEC36F8F}" srcOrd="0" destOrd="0" presId="urn:microsoft.com/office/officeart/2005/8/layout/vList2"/>
    <dgm:cxn modelId="{020F65F3-C912-4BF0-9BCE-B0B6EBED7AE2}" srcId="{55EA6371-652F-4E45-8EE4-C6C94641AC47}" destId="{C91941A3-BCF8-4BD4-B567-D80CEB11FDCD}" srcOrd="2" destOrd="0" parTransId="{C30E6249-6A86-45AA-BDC5-B16A8B167C89}" sibTransId="{C5B1BFA9-4054-4F66-A0A9-00AEB62872C3}"/>
    <dgm:cxn modelId="{F4CBA359-258B-48E2-8668-52BF18BFDA56}" type="presParOf" srcId="{60830BA4-CDAD-47A4-85AC-9BAF93B861FE}" destId="{60AAFC7C-CBA5-4BC2-BD09-F46C443BB158}" srcOrd="0" destOrd="0" presId="urn:microsoft.com/office/officeart/2005/8/layout/vList2"/>
    <dgm:cxn modelId="{E99339D0-AA56-44C2-B034-4AAEBA8E51BF}" type="presParOf" srcId="{60830BA4-CDAD-47A4-85AC-9BAF93B861FE}" destId="{0D311357-1403-420D-B2ED-C988A1D66432}" srcOrd="1" destOrd="0" presId="urn:microsoft.com/office/officeart/2005/8/layout/vList2"/>
    <dgm:cxn modelId="{BAAE8EE5-2832-46BE-A498-03CEAFA7B01B}" type="presParOf" srcId="{60830BA4-CDAD-47A4-85AC-9BAF93B861FE}" destId="{4E56B6D5-B6D5-434A-A840-CFCA6180C01E}" srcOrd="2" destOrd="0" presId="urn:microsoft.com/office/officeart/2005/8/layout/vList2"/>
    <dgm:cxn modelId="{BCB7EEB4-31DB-4E65-88E3-AF6417EB3226}" type="presParOf" srcId="{60830BA4-CDAD-47A4-85AC-9BAF93B861FE}" destId="{50D408C7-A724-4F45-A9A8-87B93695E5D8}" srcOrd="3" destOrd="0" presId="urn:microsoft.com/office/officeart/2005/8/layout/vList2"/>
    <dgm:cxn modelId="{0BF8F191-A65F-451B-9773-7D287370231B}" type="presParOf" srcId="{60830BA4-CDAD-47A4-85AC-9BAF93B861FE}" destId="{94B90ED1-2F9E-4D5C-B94F-B25A760ECA4D}" srcOrd="4" destOrd="0" presId="urn:microsoft.com/office/officeart/2005/8/layout/vList2"/>
    <dgm:cxn modelId="{6023ABE1-5FB9-4C9C-AC90-E7689AD36F7C}" type="presParOf" srcId="{60830BA4-CDAD-47A4-85AC-9BAF93B861FE}" destId="{208977EB-0EAD-4713-87AD-38EEDEC36F8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F43610-026A-4B83-84F3-948C811AE12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975CC1E-FF86-4657-BF73-AAAFB568B65C}">
      <dgm:prSet custT="1"/>
      <dgm:spPr/>
      <dgm:t>
        <a:bodyPr/>
        <a:lstStyle/>
        <a:p>
          <a:r>
            <a:rPr lang="en-US" sz="1800"/>
            <a:t>Available option at any retirement eligibility</a:t>
          </a:r>
          <a:endParaRPr lang="en-US" sz="1800" dirty="0"/>
        </a:p>
      </dgm:t>
    </dgm:pt>
    <dgm:pt modelId="{82AFC126-6867-4A55-B974-6AEB34EE3EFF}" type="parTrans" cxnId="{1F008D4F-5DB8-4CA1-9F0C-3B01B1476AF3}">
      <dgm:prSet/>
      <dgm:spPr/>
      <dgm:t>
        <a:bodyPr/>
        <a:lstStyle/>
        <a:p>
          <a:endParaRPr lang="en-US"/>
        </a:p>
      </dgm:t>
    </dgm:pt>
    <dgm:pt modelId="{3E2CEB3C-951F-4A33-AF63-2EAAD113C641}" type="sibTrans" cxnId="{1F008D4F-5DB8-4CA1-9F0C-3B01B1476AF3}">
      <dgm:prSet/>
      <dgm:spPr/>
      <dgm:t>
        <a:bodyPr/>
        <a:lstStyle/>
        <a:p>
          <a:endParaRPr lang="en-US"/>
        </a:p>
      </dgm:t>
    </dgm:pt>
    <dgm:pt modelId="{0E18DF0D-110C-4706-A6CD-A934557183A6}">
      <dgm:prSet custT="1"/>
      <dgm:spPr/>
      <dgm:t>
        <a:bodyPr/>
        <a:lstStyle/>
        <a:p>
          <a:r>
            <a:rPr lang="en-US" sz="1800"/>
            <a:t>Maximum of 36 months in duration</a:t>
          </a:r>
          <a:endParaRPr lang="en-US" sz="1800" dirty="0"/>
        </a:p>
      </dgm:t>
    </dgm:pt>
    <dgm:pt modelId="{736468D3-EDA6-4AF0-B43D-0543C1D0D1EF}" type="parTrans" cxnId="{A20A00BD-08C7-47B0-945E-799F1F7FD53B}">
      <dgm:prSet/>
      <dgm:spPr/>
      <dgm:t>
        <a:bodyPr/>
        <a:lstStyle/>
        <a:p>
          <a:endParaRPr lang="en-US"/>
        </a:p>
      </dgm:t>
    </dgm:pt>
    <dgm:pt modelId="{090585AB-3E9F-44F2-908F-4D137D8AC984}" type="sibTrans" cxnId="{A20A00BD-08C7-47B0-945E-799F1F7FD53B}">
      <dgm:prSet/>
      <dgm:spPr/>
      <dgm:t>
        <a:bodyPr/>
        <a:lstStyle/>
        <a:p>
          <a:endParaRPr lang="en-US"/>
        </a:p>
      </dgm:t>
    </dgm:pt>
    <dgm:pt modelId="{330AC4BF-A35A-4AFD-88C9-6348F3129296}">
      <dgm:prSet custT="1"/>
      <dgm:spPr/>
      <dgm:t>
        <a:bodyPr/>
        <a:lstStyle/>
        <a:p>
          <a:r>
            <a:rPr lang="en-US" sz="1800"/>
            <a:t>Receive up to 36 months of maximum benefit in a lump sum and take an actuarily reduced monthly benefit</a:t>
          </a:r>
          <a:endParaRPr lang="en-US" sz="1800" dirty="0"/>
        </a:p>
      </dgm:t>
    </dgm:pt>
    <dgm:pt modelId="{E1E5A861-35A2-494A-821D-E5853301C4FC}" type="parTrans" cxnId="{D56D423E-3356-4826-B259-767588707328}">
      <dgm:prSet/>
      <dgm:spPr/>
      <dgm:t>
        <a:bodyPr/>
        <a:lstStyle/>
        <a:p>
          <a:endParaRPr lang="en-US"/>
        </a:p>
      </dgm:t>
    </dgm:pt>
    <dgm:pt modelId="{93CF35A9-D452-40A3-A19D-6CBA8AE6B175}" type="sibTrans" cxnId="{D56D423E-3356-4826-B259-767588707328}">
      <dgm:prSet/>
      <dgm:spPr/>
      <dgm:t>
        <a:bodyPr/>
        <a:lstStyle/>
        <a:p>
          <a:endParaRPr lang="en-US"/>
        </a:p>
      </dgm:t>
    </dgm:pt>
    <dgm:pt modelId="{71683BC8-6F25-4CE5-B985-AB7EE650EEC8}" type="pres">
      <dgm:prSet presAssocID="{DCF43610-026A-4B83-84F3-948C811AE12C}" presName="root" presStyleCnt="0">
        <dgm:presLayoutVars>
          <dgm:dir/>
          <dgm:resizeHandles val="exact"/>
        </dgm:presLayoutVars>
      </dgm:prSet>
      <dgm:spPr/>
    </dgm:pt>
    <dgm:pt modelId="{FEE1CF40-75B5-40AC-BC7C-4CD948098058}" type="pres">
      <dgm:prSet presAssocID="{1975CC1E-FF86-4657-BF73-AAAFB568B65C}" presName="compNode" presStyleCnt="0"/>
      <dgm:spPr/>
    </dgm:pt>
    <dgm:pt modelId="{CB54A7B1-5534-4BB4-9364-EF1708CD2D83}" type="pres">
      <dgm:prSet presAssocID="{1975CC1E-FF86-4657-BF73-AAAFB568B6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D51DAAE-A26D-4F76-B7C8-E0CA3E8AB9AD}" type="pres">
      <dgm:prSet presAssocID="{1975CC1E-FF86-4657-BF73-AAAFB568B65C}" presName="spaceRect" presStyleCnt="0"/>
      <dgm:spPr/>
    </dgm:pt>
    <dgm:pt modelId="{E68DB4E0-FBB4-4D9D-9D3D-11EF785222A3}" type="pres">
      <dgm:prSet presAssocID="{1975CC1E-FF86-4657-BF73-AAAFB568B65C}" presName="textRect" presStyleLbl="revTx" presStyleIdx="0" presStyleCnt="3">
        <dgm:presLayoutVars>
          <dgm:chMax val="1"/>
          <dgm:chPref val="1"/>
        </dgm:presLayoutVars>
      </dgm:prSet>
      <dgm:spPr/>
    </dgm:pt>
    <dgm:pt modelId="{A9D2AFCC-7485-4065-BA01-4622B91FA52F}" type="pres">
      <dgm:prSet presAssocID="{3E2CEB3C-951F-4A33-AF63-2EAAD113C641}" presName="sibTrans" presStyleCnt="0"/>
      <dgm:spPr/>
    </dgm:pt>
    <dgm:pt modelId="{CEEF990A-1006-4498-A686-B29BF3C3144A}" type="pres">
      <dgm:prSet presAssocID="{0E18DF0D-110C-4706-A6CD-A934557183A6}" presName="compNode" presStyleCnt="0"/>
      <dgm:spPr/>
    </dgm:pt>
    <dgm:pt modelId="{D4CB9E3F-ED37-46A7-A880-E1A79CC99EA7}" type="pres">
      <dgm:prSet presAssocID="{0E18DF0D-110C-4706-A6CD-A934557183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14BF5A42-3D82-41EC-B746-F8F9A025A810}" type="pres">
      <dgm:prSet presAssocID="{0E18DF0D-110C-4706-A6CD-A934557183A6}" presName="spaceRect" presStyleCnt="0"/>
      <dgm:spPr/>
    </dgm:pt>
    <dgm:pt modelId="{702FBF22-69D2-4243-BE7C-D00AD89F6C3F}" type="pres">
      <dgm:prSet presAssocID="{0E18DF0D-110C-4706-A6CD-A934557183A6}" presName="textRect" presStyleLbl="revTx" presStyleIdx="1" presStyleCnt="3">
        <dgm:presLayoutVars>
          <dgm:chMax val="1"/>
          <dgm:chPref val="1"/>
        </dgm:presLayoutVars>
      </dgm:prSet>
      <dgm:spPr/>
    </dgm:pt>
    <dgm:pt modelId="{751BF4FE-8A28-4A1A-B5D1-70E667941067}" type="pres">
      <dgm:prSet presAssocID="{090585AB-3E9F-44F2-908F-4D137D8AC984}" presName="sibTrans" presStyleCnt="0"/>
      <dgm:spPr/>
    </dgm:pt>
    <dgm:pt modelId="{F4730610-E22F-41E2-9E82-FC321C6EA190}" type="pres">
      <dgm:prSet presAssocID="{330AC4BF-A35A-4AFD-88C9-6348F3129296}" presName="compNode" presStyleCnt="0"/>
      <dgm:spPr/>
    </dgm:pt>
    <dgm:pt modelId="{315E1E8B-36EC-486D-AC1F-16C5E23F7B56}" type="pres">
      <dgm:prSet presAssocID="{330AC4BF-A35A-4AFD-88C9-6348F31292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6D11F59D-E95C-427C-9166-1E431B72B09A}" type="pres">
      <dgm:prSet presAssocID="{330AC4BF-A35A-4AFD-88C9-6348F3129296}" presName="spaceRect" presStyleCnt="0"/>
      <dgm:spPr/>
    </dgm:pt>
    <dgm:pt modelId="{4E21851F-BA97-4B83-BFE2-0FB8C60C6AEC}" type="pres">
      <dgm:prSet presAssocID="{330AC4BF-A35A-4AFD-88C9-6348F3129296}" presName="textRect" presStyleLbl="revTx" presStyleIdx="2" presStyleCnt="3">
        <dgm:presLayoutVars>
          <dgm:chMax val="1"/>
          <dgm:chPref val="1"/>
        </dgm:presLayoutVars>
      </dgm:prSet>
      <dgm:spPr/>
    </dgm:pt>
  </dgm:ptLst>
  <dgm:cxnLst>
    <dgm:cxn modelId="{80933205-9788-4212-98FD-F4283F1CB995}" type="presOf" srcId="{DCF43610-026A-4B83-84F3-948C811AE12C}" destId="{71683BC8-6F25-4CE5-B985-AB7EE650EEC8}" srcOrd="0" destOrd="0" presId="urn:microsoft.com/office/officeart/2018/2/layout/IconLabelList"/>
    <dgm:cxn modelId="{40213C39-737F-4A97-A15D-A6EC3DC46708}" type="presOf" srcId="{0E18DF0D-110C-4706-A6CD-A934557183A6}" destId="{702FBF22-69D2-4243-BE7C-D00AD89F6C3F}" srcOrd="0" destOrd="0" presId="urn:microsoft.com/office/officeart/2018/2/layout/IconLabelList"/>
    <dgm:cxn modelId="{A2BC5F3D-97B7-4CB4-B71C-6ECA8C4475AF}" type="presOf" srcId="{330AC4BF-A35A-4AFD-88C9-6348F3129296}" destId="{4E21851F-BA97-4B83-BFE2-0FB8C60C6AEC}" srcOrd="0" destOrd="0" presId="urn:microsoft.com/office/officeart/2018/2/layout/IconLabelList"/>
    <dgm:cxn modelId="{D56D423E-3356-4826-B259-767588707328}" srcId="{DCF43610-026A-4B83-84F3-948C811AE12C}" destId="{330AC4BF-A35A-4AFD-88C9-6348F3129296}" srcOrd="2" destOrd="0" parTransId="{E1E5A861-35A2-494A-821D-E5853301C4FC}" sibTransId="{93CF35A9-D452-40A3-A19D-6CBA8AE6B175}"/>
    <dgm:cxn modelId="{1F008D4F-5DB8-4CA1-9F0C-3B01B1476AF3}" srcId="{DCF43610-026A-4B83-84F3-948C811AE12C}" destId="{1975CC1E-FF86-4657-BF73-AAAFB568B65C}" srcOrd="0" destOrd="0" parTransId="{82AFC126-6867-4A55-B974-6AEB34EE3EFF}" sibTransId="{3E2CEB3C-951F-4A33-AF63-2EAAD113C641}"/>
    <dgm:cxn modelId="{2FFC3C51-340C-4987-A032-2184440919EC}" type="presOf" srcId="{1975CC1E-FF86-4657-BF73-AAAFB568B65C}" destId="{E68DB4E0-FBB4-4D9D-9D3D-11EF785222A3}" srcOrd="0" destOrd="0" presId="urn:microsoft.com/office/officeart/2018/2/layout/IconLabelList"/>
    <dgm:cxn modelId="{A20A00BD-08C7-47B0-945E-799F1F7FD53B}" srcId="{DCF43610-026A-4B83-84F3-948C811AE12C}" destId="{0E18DF0D-110C-4706-A6CD-A934557183A6}" srcOrd="1" destOrd="0" parTransId="{736468D3-EDA6-4AF0-B43D-0543C1D0D1EF}" sibTransId="{090585AB-3E9F-44F2-908F-4D137D8AC984}"/>
    <dgm:cxn modelId="{A57B5BC2-6725-4314-AC7B-7A5E219ACCD7}" type="presParOf" srcId="{71683BC8-6F25-4CE5-B985-AB7EE650EEC8}" destId="{FEE1CF40-75B5-40AC-BC7C-4CD948098058}" srcOrd="0" destOrd="0" presId="urn:microsoft.com/office/officeart/2018/2/layout/IconLabelList"/>
    <dgm:cxn modelId="{49B0D873-70BC-479B-A9AA-16AB9AD9B1D6}" type="presParOf" srcId="{FEE1CF40-75B5-40AC-BC7C-4CD948098058}" destId="{CB54A7B1-5534-4BB4-9364-EF1708CD2D83}" srcOrd="0" destOrd="0" presId="urn:microsoft.com/office/officeart/2018/2/layout/IconLabelList"/>
    <dgm:cxn modelId="{5B75AE61-DF41-4C30-8DB0-131306AE02B4}" type="presParOf" srcId="{FEE1CF40-75B5-40AC-BC7C-4CD948098058}" destId="{9D51DAAE-A26D-4F76-B7C8-E0CA3E8AB9AD}" srcOrd="1" destOrd="0" presId="urn:microsoft.com/office/officeart/2018/2/layout/IconLabelList"/>
    <dgm:cxn modelId="{E0933D94-C9B8-4099-80B8-4D882662B63C}" type="presParOf" srcId="{FEE1CF40-75B5-40AC-BC7C-4CD948098058}" destId="{E68DB4E0-FBB4-4D9D-9D3D-11EF785222A3}" srcOrd="2" destOrd="0" presId="urn:microsoft.com/office/officeart/2018/2/layout/IconLabelList"/>
    <dgm:cxn modelId="{F77FDB2F-C646-4B95-BDF4-D533BAB1C44D}" type="presParOf" srcId="{71683BC8-6F25-4CE5-B985-AB7EE650EEC8}" destId="{A9D2AFCC-7485-4065-BA01-4622B91FA52F}" srcOrd="1" destOrd="0" presId="urn:microsoft.com/office/officeart/2018/2/layout/IconLabelList"/>
    <dgm:cxn modelId="{8B580462-D842-4A81-B364-405041D30B2D}" type="presParOf" srcId="{71683BC8-6F25-4CE5-B985-AB7EE650EEC8}" destId="{CEEF990A-1006-4498-A686-B29BF3C3144A}" srcOrd="2" destOrd="0" presId="urn:microsoft.com/office/officeart/2018/2/layout/IconLabelList"/>
    <dgm:cxn modelId="{9C9DE759-EAA4-4D80-9E3E-81705387ED57}" type="presParOf" srcId="{CEEF990A-1006-4498-A686-B29BF3C3144A}" destId="{D4CB9E3F-ED37-46A7-A880-E1A79CC99EA7}" srcOrd="0" destOrd="0" presId="urn:microsoft.com/office/officeart/2018/2/layout/IconLabelList"/>
    <dgm:cxn modelId="{15932898-421B-44AB-BA97-5A79881B2B6C}" type="presParOf" srcId="{CEEF990A-1006-4498-A686-B29BF3C3144A}" destId="{14BF5A42-3D82-41EC-B746-F8F9A025A810}" srcOrd="1" destOrd="0" presId="urn:microsoft.com/office/officeart/2018/2/layout/IconLabelList"/>
    <dgm:cxn modelId="{D49E3AD5-C486-4914-8889-242DE592F09B}" type="presParOf" srcId="{CEEF990A-1006-4498-A686-B29BF3C3144A}" destId="{702FBF22-69D2-4243-BE7C-D00AD89F6C3F}" srcOrd="2" destOrd="0" presId="urn:microsoft.com/office/officeart/2018/2/layout/IconLabelList"/>
    <dgm:cxn modelId="{3F6501A2-8631-4374-BC3E-BB8523915CA6}" type="presParOf" srcId="{71683BC8-6F25-4CE5-B985-AB7EE650EEC8}" destId="{751BF4FE-8A28-4A1A-B5D1-70E667941067}" srcOrd="3" destOrd="0" presId="urn:microsoft.com/office/officeart/2018/2/layout/IconLabelList"/>
    <dgm:cxn modelId="{4D978FA2-7E4B-41BB-9AD8-556C41152744}" type="presParOf" srcId="{71683BC8-6F25-4CE5-B985-AB7EE650EEC8}" destId="{F4730610-E22F-41E2-9E82-FC321C6EA190}" srcOrd="4" destOrd="0" presId="urn:microsoft.com/office/officeart/2018/2/layout/IconLabelList"/>
    <dgm:cxn modelId="{B5BFB64C-1CEE-410B-B354-27666DA0D11C}" type="presParOf" srcId="{F4730610-E22F-41E2-9E82-FC321C6EA190}" destId="{315E1E8B-36EC-486D-AC1F-16C5E23F7B56}" srcOrd="0" destOrd="0" presId="urn:microsoft.com/office/officeart/2018/2/layout/IconLabelList"/>
    <dgm:cxn modelId="{45151958-2792-4849-AB92-867297DFBA0F}" type="presParOf" srcId="{F4730610-E22F-41E2-9E82-FC321C6EA190}" destId="{6D11F59D-E95C-427C-9166-1E431B72B09A}" srcOrd="1" destOrd="0" presId="urn:microsoft.com/office/officeart/2018/2/layout/IconLabelList"/>
    <dgm:cxn modelId="{A245E044-7462-4C3C-8C05-0EDD6073BFA6}" type="presParOf" srcId="{F4730610-E22F-41E2-9E82-FC321C6EA190}" destId="{4E21851F-BA97-4B83-BFE2-0FB8C60C6AE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C6F294-F13B-48A3-BD77-17EE76AE282E}"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BAA8889E-92E0-472E-B4D9-F68CDE22CE80}">
      <dgm:prSet/>
      <dgm:spPr/>
      <dgm:t>
        <a:bodyPr/>
        <a:lstStyle/>
        <a:p>
          <a:r>
            <a:rPr lang="en-US" dirty="0"/>
            <a:t>Options</a:t>
          </a:r>
        </a:p>
      </dgm:t>
    </dgm:pt>
    <dgm:pt modelId="{4CC51DF8-00F3-4A62-9F53-2B1F96F6A602}" type="parTrans" cxnId="{E9E34B40-928B-432F-AE5E-EB9F22116351}">
      <dgm:prSet/>
      <dgm:spPr/>
      <dgm:t>
        <a:bodyPr/>
        <a:lstStyle/>
        <a:p>
          <a:endParaRPr lang="en-US"/>
        </a:p>
      </dgm:t>
    </dgm:pt>
    <dgm:pt modelId="{5FF2155D-F831-4F67-9607-EB00C1112010}" type="sibTrans" cxnId="{E9E34B40-928B-432F-AE5E-EB9F22116351}">
      <dgm:prSet/>
      <dgm:spPr/>
      <dgm:t>
        <a:bodyPr/>
        <a:lstStyle/>
        <a:p>
          <a:endParaRPr lang="en-US"/>
        </a:p>
      </dgm:t>
    </dgm:pt>
    <dgm:pt modelId="{796FA2CD-9411-456D-95B6-64FEA44E88F2}">
      <dgm:prSet/>
      <dgm:spPr/>
      <dgm:t>
        <a:bodyPr/>
        <a:lstStyle/>
        <a:p>
          <a:r>
            <a:rPr lang="en-US" dirty="0"/>
            <a:t>Money Market: Will earn interest at the money market rate of return upon ending DROP participation. Interest is posted monthly. </a:t>
          </a:r>
        </a:p>
      </dgm:t>
    </dgm:pt>
    <dgm:pt modelId="{4FAF616B-5C44-4D06-A94A-C9DA8D4E6CFB}" type="parTrans" cxnId="{2D8ED91E-0C68-46E6-921B-BD15084113EB}">
      <dgm:prSet/>
      <dgm:spPr/>
      <dgm:t>
        <a:bodyPr/>
        <a:lstStyle/>
        <a:p>
          <a:endParaRPr lang="en-US"/>
        </a:p>
      </dgm:t>
    </dgm:pt>
    <dgm:pt modelId="{B19FFC7E-BDB6-453C-8C23-96E96BBF7071}" type="sibTrans" cxnId="{2D8ED91E-0C68-46E6-921B-BD15084113EB}">
      <dgm:prSet/>
      <dgm:spPr/>
      <dgm:t>
        <a:bodyPr/>
        <a:lstStyle/>
        <a:p>
          <a:endParaRPr lang="en-US"/>
        </a:p>
      </dgm:t>
    </dgm:pt>
    <dgm:pt modelId="{7C9B0F14-5182-4693-B756-1FDE68ACC743}">
      <dgm:prSet/>
      <dgm:spPr/>
      <dgm:t>
        <a:bodyPr/>
        <a:lstStyle/>
        <a:p>
          <a:r>
            <a:rPr lang="en-US" dirty="0"/>
            <a:t>Portfolio: Will earn interest at the portfolio rate of return upon separation of employment. Interest is posted once a year in December for the previous fiscal year. Accounts are subject to negative rates of returns. </a:t>
          </a:r>
        </a:p>
      </dgm:t>
    </dgm:pt>
    <dgm:pt modelId="{23E34A96-1491-4B3A-A04E-1C3801CEFAE1}" type="parTrans" cxnId="{7B6E8ACA-815E-4F9A-AFFA-E95E88832747}">
      <dgm:prSet/>
      <dgm:spPr/>
      <dgm:t>
        <a:bodyPr/>
        <a:lstStyle/>
        <a:p>
          <a:endParaRPr lang="en-US"/>
        </a:p>
      </dgm:t>
    </dgm:pt>
    <dgm:pt modelId="{A6CB5D3E-EC5F-4E2D-9735-F4CFAC613858}" type="sibTrans" cxnId="{7B6E8ACA-815E-4F9A-AFFA-E95E88832747}">
      <dgm:prSet/>
      <dgm:spPr/>
      <dgm:t>
        <a:bodyPr/>
        <a:lstStyle/>
        <a:p>
          <a:endParaRPr lang="en-US"/>
        </a:p>
      </dgm:t>
    </dgm:pt>
    <dgm:pt modelId="{053A524F-9772-4C8B-A99F-1A20C0BBEA51}">
      <dgm:prSet/>
      <dgm:spPr/>
      <dgm:t>
        <a:bodyPr/>
        <a:lstStyle/>
        <a:p>
          <a:pPr>
            <a:buNone/>
          </a:pPr>
          <a:r>
            <a:rPr lang="en-US" dirty="0"/>
            <a:t>May spilt your DROP account between both money market and portfolio. May convert DROP account to a true annuity at time of retirement</a:t>
          </a:r>
        </a:p>
      </dgm:t>
    </dgm:pt>
    <dgm:pt modelId="{519C9FA5-9C7B-4EDC-BDF2-7C9073F68B61}" type="parTrans" cxnId="{53AE2D4F-9E7F-4DF7-9287-6D5073823AE3}">
      <dgm:prSet/>
      <dgm:spPr/>
      <dgm:t>
        <a:bodyPr/>
        <a:lstStyle/>
        <a:p>
          <a:endParaRPr lang="en-US"/>
        </a:p>
      </dgm:t>
    </dgm:pt>
    <dgm:pt modelId="{00A89364-EAD3-4DE7-9D8E-C0F50BB9933E}" type="sibTrans" cxnId="{53AE2D4F-9E7F-4DF7-9287-6D5073823AE3}">
      <dgm:prSet/>
      <dgm:spPr/>
      <dgm:t>
        <a:bodyPr/>
        <a:lstStyle/>
        <a:p>
          <a:endParaRPr lang="en-US"/>
        </a:p>
      </dgm:t>
    </dgm:pt>
    <dgm:pt modelId="{855F61EB-1BD3-455C-9FAA-7F4694572C5A}" type="pres">
      <dgm:prSet presAssocID="{7BC6F294-F13B-48A3-BD77-17EE76AE282E}" presName="Name0" presStyleCnt="0">
        <dgm:presLayoutVars>
          <dgm:dir/>
          <dgm:animLvl val="lvl"/>
          <dgm:resizeHandles val="exact"/>
        </dgm:presLayoutVars>
      </dgm:prSet>
      <dgm:spPr/>
    </dgm:pt>
    <dgm:pt modelId="{6FDDE620-F56B-4829-B17C-FEA7A8A826AB}" type="pres">
      <dgm:prSet presAssocID="{BAA8889E-92E0-472E-B4D9-F68CDE22CE80}" presName="boxAndChildren" presStyleCnt="0"/>
      <dgm:spPr/>
    </dgm:pt>
    <dgm:pt modelId="{3FBE42D3-E468-4851-8896-C84C96A714AD}" type="pres">
      <dgm:prSet presAssocID="{BAA8889E-92E0-472E-B4D9-F68CDE22CE80}" presName="parentTextBox" presStyleLbl="node1" presStyleIdx="0" presStyleCnt="1"/>
      <dgm:spPr/>
    </dgm:pt>
    <dgm:pt modelId="{FBDA20CE-2B63-4057-B4EC-68E648FD6A4E}" type="pres">
      <dgm:prSet presAssocID="{BAA8889E-92E0-472E-B4D9-F68CDE22CE80}" presName="entireBox" presStyleLbl="node1" presStyleIdx="0" presStyleCnt="1" custLinFactNeighborX="48980" custLinFactNeighborY="-2188"/>
      <dgm:spPr/>
    </dgm:pt>
    <dgm:pt modelId="{9E2A341A-A09C-4A84-A187-9A36705454D2}" type="pres">
      <dgm:prSet presAssocID="{BAA8889E-92E0-472E-B4D9-F68CDE22CE80}" presName="descendantBox" presStyleCnt="0"/>
      <dgm:spPr/>
    </dgm:pt>
    <dgm:pt modelId="{F430B36D-12F9-4C34-BCD0-05E357D290D8}" type="pres">
      <dgm:prSet presAssocID="{796FA2CD-9411-456D-95B6-64FEA44E88F2}" presName="childTextBox" presStyleLbl="fgAccFollowNode1" presStyleIdx="0" presStyleCnt="3">
        <dgm:presLayoutVars>
          <dgm:bulletEnabled val="1"/>
        </dgm:presLayoutVars>
      </dgm:prSet>
      <dgm:spPr/>
    </dgm:pt>
    <dgm:pt modelId="{7B9807D1-689E-462E-BE59-0625CCF34592}" type="pres">
      <dgm:prSet presAssocID="{7C9B0F14-5182-4693-B756-1FDE68ACC743}" presName="childTextBox" presStyleLbl="fgAccFollowNode1" presStyleIdx="1" presStyleCnt="3">
        <dgm:presLayoutVars>
          <dgm:bulletEnabled val="1"/>
        </dgm:presLayoutVars>
      </dgm:prSet>
      <dgm:spPr/>
    </dgm:pt>
    <dgm:pt modelId="{5CE8CE16-4152-4880-A6F3-EBE33E4F0914}" type="pres">
      <dgm:prSet presAssocID="{053A524F-9772-4C8B-A99F-1A20C0BBEA51}" presName="childTextBox" presStyleLbl="fgAccFollowNode1" presStyleIdx="2" presStyleCnt="3">
        <dgm:presLayoutVars>
          <dgm:bulletEnabled val="1"/>
        </dgm:presLayoutVars>
      </dgm:prSet>
      <dgm:spPr/>
    </dgm:pt>
  </dgm:ptLst>
  <dgm:cxnLst>
    <dgm:cxn modelId="{46581F18-F9C2-47DB-92E7-784FF4898395}" type="presOf" srcId="{BAA8889E-92E0-472E-B4D9-F68CDE22CE80}" destId="{3FBE42D3-E468-4851-8896-C84C96A714AD}" srcOrd="0" destOrd="0" presId="urn:microsoft.com/office/officeart/2005/8/layout/process4"/>
    <dgm:cxn modelId="{2D8ED91E-0C68-46E6-921B-BD15084113EB}" srcId="{BAA8889E-92E0-472E-B4D9-F68CDE22CE80}" destId="{796FA2CD-9411-456D-95B6-64FEA44E88F2}" srcOrd="0" destOrd="0" parTransId="{4FAF616B-5C44-4D06-A94A-C9DA8D4E6CFB}" sibTransId="{B19FFC7E-BDB6-453C-8C23-96E96BBF7071}"/>
    <dgm:cxn modelId="{23FC9E1F-D9A9-4A79-8D6A-BB4A91214567}" type="presOf" srcId="{796FA2CD-9411-456D-95B6-64FEA44E88F2}" destId="{F430B36D-12F9-4C34-BCD0-05E357D290D8}" srcOrd="0" destOrd="0" presId="urn:microsoft.com/office/officeart/2005/8/layout/process4"/>
    <dgm:cxn modelId="{4DB6232A-0B68-4711-94CC-3EBF08DD33E2}" type="presOf" srcId="{7C9B0F14-5182-4693-B756-1FDE68ACC743}" destId="{7B9807D1-689E-462E-BE59-0625CCF34592}" srcOrd="0" destOrd="0" presId="urn:microsoft.com/office/officeart/2005/8/layout/process4"/>
    <dgm:cxn modelId="{40EB572E-C288-42FE-BCCA-F9D388B472C2}" type="presOf" srcId="{7BC6F294-F13B-48A3-BD77-17EE76AE282E}" destId="{855F61EB-1BD3-455C-9FAA-7F4694572C5A}" srcOrd="0" destOrd="0" presId="urn:microsoft.com/office/officeart/2005/8/layout/process4"/>
    <dgm:cxn modelId="{E9E34B40-928B-432F-AE5E-EB9F22116351}" srcId="{7BC6F294-F13B-48A3-BD77-17EE76AE282E}" destId="{BAA8889E-92E0-472E-B4D9-F68CDE22CE80}" srcOrd="0" destOrd="0" parTransId="{4CC51DF8-00F3-4A62-9F53-2B1F96F6A602}" sibTransId="{5FF2155D-F831-4F67-9607-EB00C1112010}"/>
    <dgm:cxn modelId="{92FDE84D-75CD-49D9-A92B-C9913AB720D1}" type="presOf" srcId="{BAA8889E-92E0-472E-B4D9-F68CDE22CE80}" destId="{FBDA20CE-2B63-4057-B4EC-68E648FD6A4E}" srcOrd="1" destOrd="0" presId="urn:microsoft.com/office/officeart/2005/8/layout/process4"/>
    <dgm:cxn modelId="{53AE2D4F-9E7F-4DF7-9287-6D5073823AE3}" srcId="{BAA8889E-92E0-472E-B4D9-F68CDE22CE80}" destId="{053A524F-9772-4C8B-A99F-1A20C0BBEA51}" srcOrd="2" destOrd="0" parTransId="{519C9FA5-9C7B-4EDC-BDF2-7C9073F68B61}" sibTransId="{00A89364-EAD3-4DE7-9D8E-C0F50BB9933E}"/>
    <dgm:cxn modelId="{7B6E8ACA-815E-4F9A-AFFA-E95E88832747}" srcId="{BAA8889E-92E0-472E-B4D9-F68CDE22CE80}" destId="{7C9B0F14-5182-4693-B756-1FDE68ACC743}" srcOrd="1" destOrd="0" parTransId="{23E34A96-1491-4B3A-A04E-1C3801CEFAE1}" sibTransId="{A6CB5D3E-EC5F-4E2D-9735-F4CFAC613858}"/>
    <dgm:cxn modelId="{492774E0-0209-4D12-8AF3-14125524D68E}" type="presOf" srcId="{053A524F-9772-4C8B-A99F-1A20C0BBEA51}" destId="{5CE8CE16-4152-4880-A6F3-EBE33E4F0914}" srcOrd="0" destOrd="0" presId="urn:microsoft.com/office/officeart/2005/8/layout/process4"/>
    <dgm:cxn modelId="{DC912B9E-1FC7-4121-B015-6AE084650963}" type="presParOf" srcId="{855F61EB-1BD3-455C-9FAA-7F4694572C5A}" destId="{6FDDE620-F56B-4829-B17C-FEA7A8A826AB}" srcOrd="0" destOrd="0" presId="urn:microsoft.com/office/officeart/2005/8/layout/process4"/>
    <dgm:cxn modelId="{77D53FB4-21A4-4A43-984D-EF5EAC4E6B94}" type="presParOf" srcId="{6FDDE620-F56B-4829-B17C-FEA7A8A826AB}" destId="{3FBE42D3-E468-4851-8896-C84C96A714AD}" srcOrd="0" destOrd="0" presId="urn:microsoft.com/office/officeart/2005/8/layout/process4"/>
    <dgm:cxn modelId="{45707733-DF6E-434E-9D90-0B46D780EA87}" type="presParOf" srcId="{6FDDE620-F56B-4829-B17C-FEA7A8A826AB}" destId="{FBDA20CE-2B63-4057-B4EC-68E648FD6A4E}" srcOrd="1" destOrd="0" presId="urn:microsoft.com/office/officeart/2005/8/layout/process4"/>
    <dgm:cxn modelId="{8B73BF7C-CA73-43F9-B891-111DEC288E2A}" type="presParOf" srcId="{6FDDE620-F56B-4829-B17C-FEA7A8A826AB}" destId="{9E2A341A-A09C-4A84-A187-9A36705454D2}" srcOrd="2" destOrd="0" presId="urn:microsoft.com/office/officeart/2005/8/layout/process4"/>
    <dgm:cxn modelId="{A1FA07E4-4EBB-4D3E-B422-25751167D658}" type="presParOf" srcId="{9E2A341A-A09C-4A84-A187-9A36705454D2}" destId="{F430B36D-12F9-4C34-BCD0-05E357D290D8}" srcOrd="0" destOrd="0" presId="urn:microsoft.com/office/officeart/2005/8/layout/process4"/>
    <dgm:cxn modelId="{B8AE01D6-576D-4146-B884-86D5C703F738}" type="presParOf" srcId="{9E2A341A-A09C-4A84-A187-9A36705454D2}" destId="{7B9807D1-689E-462E-BE59-0625CCF34592}" srcOrd="1" destOrd="0" presId="urn:microsoft.com/office/officeart/2005/8/layout/process4"/>
    <dgm:cxn modelId="{0CBC134A-2257-432E-A492-5AB26F8321DB}" type="presParOf" srcId="{9E2A341A-A09C-4A84-A187-9A36705454D2}" destId="{5CE8CE16-4152-4880-A6F3-EBE33E4F0914}"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BCDC05-2AC7-427F-98A0-DF260829025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B94D215-22D1-4039-96EE-60C81F7B5188}">
      <dgm:prSet/>
      <dgm:spPr/>
      <dgm:t>
        <a:bodyPr/>
        <a:lstStyle/>
        <a:p>
          <a:r>
            <a:rPr lang="en-US" b="1" u="sng" dirty="0"/>
            <a:t>In the Line of Duty: </a:t>
          </a:r>
          <a:r>
            <a:rPr lang="en-US" dirty="0"/>
            <a:t>60% of AFC</a:t>
          </a:r>
        </a:p>
      </dgm:t>
    </dgm:pt>
    <dgm:pt modelId="{32305415-8F0C-4518-AA98-CE7A28A77901}" type="parTrans" cxnId="{F8598353-36C6-45A1-A4FE-F2E8369D46D9}">
      <dgm:prSet/>
      <dgm:spPr/>
      <dgm:t>
        <a:bodyPr/>
        <a:lstStyle/>
        <a:p>
          <a:endParaRPr lang="en-US"/>
        </a:p>
      </dgm:t>
    </dgm:pt>
    <dgm:pt modelId="{7ACF343F-4493-4CB1-B042-1AB5FB0333F1}" type="sibTrans" cxnId="{F8598353-36C6-45A1-A4FE-F2E8369D46D9}">
      <dgm:prSet/>
      <dgm:spPr/>
      <dgm:t>
        <a:bodyPr/>
        <a:lstStyle/>
        <a:p>
          <a:endParaRPr lang="en-US" dirty="0"/>
        </a:p>
      </dgm:t>
    </dgm:pt>
    <dgm:pt modelId="{1D8CAB51-A188-4AAA-BBCC-7A7A7DD9EA1F}">
      <dgm:prSet/>
      <dgm:spPr/>
      <dgm:t>
        <a:bodyPr/>
        <a:lstStyle/>
        <a:p>
          <a:r>
            <a:rPr lang="en-US" b="1" u="sng" dirty="0"/>
            <a:t>Not in the Line of Duty (5 years of service):  </a:t>
          </a:r>
        </a:p>
        <a:p>
          <a:r>
            <a:rPr lang="en-US" dirty="0"/>
            <a:t>The greater of 75% of retirement benefit or 25% of average salary</a:t>
          </a:r>
        </a:p>
      </dgm:t>
    </dgm:pt>
    <dgm:pt modelId="{638298F5-C913-4C1A-AB9C-027DD6FA46DA}" type="parTrans" cxnId="{DA2BD475-A359-4F76-B6D4-0DC00AAAC42F}">
      <dgm:prSet/>
      <dgm:spPr/>
      <dgm:t>
        <a:bodyPr/>
        <a:lstStyle/>
        <a:p>
          <a:endParaRPr lang="en-US"/>
        </a:p>
      </dgm:t>
    </dgm:pt>
    <dgm:pt modelId="{F032425A-F241-4991-8C2E-7016C0D86B3C}" type="sibTrans" cxnId="{DA2BD475-A359-4F76-B6D4-0DC00AAAC42F}">
      <dgm:prSet/>
      <dgm:spPr/>
      <dgm:t>
        <a:bodyPr/>
        <a:lstStyle/>
        <a:p>
          <a:endParaRPr lang="en-US" dirty="0"/>
        </a:p>
      </dgm:t>
    </dgm:pt>
    <dgm:pt modelId="{8B47A5A9-523F-4929-8D58-E7591447D52F}">
      <dgm:prSet/>
      <dgm:spPr/>
      <dgm:t>
        <a:bodyPr/>
        <a:lstStyle/>
        <a:p>
          <a:r>
            <a:rPr lang="en-US" b="1" u="sng" dirty="0"/>
            <a:t>If the Member has reached age 50:</a:t>
          </a:r>
        </a:p>
        <a:p>
          <a:r>
            <a:rPr lang="en-US" dirty="0"/>
            <a:t>The greater of regular retirement or disability retirement</a:t>
          </a:r>
        </a:p>
      </dgm:t>
    </dgm:pt>
    <dgm:pt modelId="{B27260CC-6638-422F-9544-058E270B78CA}" type="parTrans" cxnId="{082EDD04-43BC-4107-9450-C2255ED9B923}">
      <dgm:prSet/>
      <dgm:spPr/>
      <dgm:t>
        <a:bodyPr/>
        <a:lstStyle/>
        <a:p>
          <a:endParaRPr lang="en-US"/>
        </a:p>
      </dgm:t>
    </dgm:pt>
    <dgm:pt modelId="{F3B0EA4E-53A3-4071-8B8F-A4C1217AC4B6}" type="sibTrans" cxnId="{082EDD04-43BC-4107-9450-C2255ED9B923}">
      <dgm:prSet/>
      <dgm:spPr/>
      <dgm:t>
        <a:bodyPr/>
        <a:lstStyle/>
        <a:p>
          <a:endParaRPr lang="en-US"/>
        </a:p>
      </dgm:t>
    </dgm:pt>
    <dgm:pt modelId="{AF87A175-9188-4309-B04B-EE14FE6B72D2}" type="pres">
      <dgm:prSet presAssocID="{66BCDC05-2AC7-427F-98A0-DF2608290253}" presName="Name0" presStyleCnt="0">
        <dgm:presLayoutVars>
          <dgm:dir/>
          <dgm:resizeHandles val="exact"/>
        </dgm:presLayoutVars>
      </dgm:prSet>
      <dgm:spPr/>
    </dgm:pt>
    <dgm:pt modelId="{C805CC2B-D81B-4853-A7F3-9F18184124D0}" type="pres">
      <dgm:prSet presAssocID="{FB94D215-22D1-4039-96EE-60C81F7B5188}" presName="node" presStyleLbl="node1" presStyleIdx="0" presStyleCnt="3">
        <dgm:presLayoutVars>
          <dgm:bulletEnabled val="1"/>
        </dgm:presLayoutVars>
      </dgm:prSet>
      <dgm:spPr/>
    </dgm:pt>
    <dgm:pt modelId="{C67CCB32-C5F8-4649-A111-7B4C9CD07AE3}" type="pres">
      <dgm:prSet presAssocID="{7ACF343F-4493-4CB1-B042-1AB5FB0333F1}" presName="sibTrans" presStyleLbl="sibTrans2D1" presStyleIdx="0" presStyleCnt="2"/>
      <dgm:spPr/>
    </dgm:pt>
    <dgm:pt modelId="{6DE4E270-B11E-4CAC-9D59-26CAE9C16972}" type="pres">
      <dgm:prSet presAssocID="{7ACF343F-4493-4CB1-B042-1AB5FB0333F1}" presName="connectorText" presStyleLbl="sibTrans2D1" presStyleIdx="0" presStyleCnt="2"/>
      <dgm:spPr/>
    </dgm:pt>
    <dgm:pt modelId="{EF466603-1F9E-46FA-AB59-C1FBFA7A7FBD}" type="pres">
      <dgm:prSet presAssocID="{1D8CAB51-A188-4AAA-BBCC-7A7A7DD9EA1F}" presName="node" presStyleLbl="node1" presStyleIdx="1" presStyleCnt="3">
        <dgm:presLayoutVars>
          <dgm:bulletEnabled val="1"/>
        </dgm:presLayoutVars>
      </dgm:prSet>
      <dgm:spPr/>
    </dgm:pt>
    <dgm:pt modelId="{44AD984D-2505-4877-8F0E-9C403CA6ABF8}" type="pres">
      <dgm:prSet presAssocID="{F032425A-F241-4991-8C2E-7016C0D86B3C}" presName="sibTrans" presStyleLbl="sibTrans2D1" presStyleIdx="1" presStyleCnt="2"/>
      <dgm:spPr/>
    </dgm:pt>
    <dgm:pt modelId="{E723F6A2-C88B-457F-AB0B-83420ED2CAC2}" type="pres">
      <dgm:prSet presAssocID="{F032425A-F241-4991-8C2E-7016C0D86B3C}" presName="connectorText" presStyleLbl="sibTrans2D1" presStyleIdx="1" presStyleCnt="2"/>
      <dgm:spPr/>
    </dgm:pt>
    <dgm:pt modelId="{EF578A53-DDC6-4A7A-8AEF-481D3C3DBC6E}" type="pres">
      <dgm:prSet presAssocID="{8B47A5A9-523F-4929-8D58-E7591447D52F}" presName="node" presStyleLbl="node1" presStyleIdx="2" presStyleCnt="3">
        <dgm:presLayoutVars>
          <dgm:bulletEnabled val="1"/>
        </dgm:presLayoutVars>
      </dgm:prSet>
      <dgm:spPr/>
    </dgm:pt>
  </dgm:ptLst>
  <dgm:cxnLst>
    <dgm:cxn modelId="{082EDD04-43BC-4107-9450-C2255ED9B923}" srcId="{66BCDC05-2AC7-427F-98A0-DF2608290253}" destId="{8B47A5A9-523F-4929-8D58-E7591447D52F}" srcOrd="2" destOrd="0" parTransId="{B27260CC-6638-422F-9544-058E270B78CA}" sibTransId="{F3B0EA4E-53A3-4071-8B8F-A4C1217AC4B6}"/>
    <dgm:cxn modelId="{2841ED23-1DD8-4098-99B7-BF67A89F5477}" type="presOf" srcId="{F032425A-F241-4991-8C2E-7016C0D86B3C}" destId="{44AD984D-2505-4877-8F0E-9C403CA6ABF8}" srcOrd="0" destOrd="0" presId="urn:microsoft.com/office/officeart/2005/8/layout/process1"/>
    <dgm:cxn modelId="{3297FA2F-381D-48DB-9395-6A2AA8F44800}" type="presOf" srcId="{FB94D215-22D1-4039-96EE-60C81F7B5188}" destId="{C805CC2B-D81B-4853-A7F3-9F18184124D0}" srcOrd="0" destOrd="0" presId="urn:microsoft.com/office/officeart/2005/8/layout/process1"/>
    <dgm:cxn modelId="{37C0533D-AAE4-4060-B228-2A6E63ACE45E}" type="presOf" srcId="{66BCDC05-2AC7-427F-98A0-DF2608290253}" destId="{AF87A175-9188-4309-B04B-EE14FE6B72D2}" srcOrd="0" destOrd="0" presId="urn:microsoft.com/office/officeart/2005/8/layout/process1"/>
    <dgm:cxn modelId="{1E0D144B-0370-4108-BCB3-3D2B51075106}" type="presOf" srcId="{7ACF343F-4493-4CB1-B042-1AB5FB0333F1}" destId="{6DE4E270-B11E-4CAC-9D59-26CAE9C16972}" srcOrd="1" destOrd="0" presId="urn:microsoft.com/office/officeart/2005/8/layout/process1"/>
    <dgm:cxn modelId="{F8598353-36C6-45A1-A4FE-F2E8369D46D9}" srcId="{66BCDC05-2AC7-427F-98A0-DF2608290253}" destId="{FB94D215-22D1-4039-96EE-60C81F7B5188}" srcOrd="0" destOrd="0" parTransId="{32305415-8F0C-4518-AA98-CE7A28A77901}" sibTransId="{7ACF343F-4493-4CB1-B042-1AB5FB0333F1}"/>
    <dgm:cxn modelId="{DA2BD475-A359-4F76-B6D4-0DC00AAAC42F}" srcId="{66BCDC05-2AC7-427F-98A0-DF2608290253}" destId="{1D8CAB51-A188-4AAA-BBCC-7A7A7DD9EA1F}" srcOrd="1" destOrd="0" parTransId="{638298F5-C913-4C1A-AB9C-027DD6FA46DA}" sibTransId="{F032425A-F241-4991-8C2E-7016C0D86B3C}"/>
    <dgm:cxn modelId="{0C6EC295-ED61-4BC2-BAB9-80B83FDC07DD}" type="presOf" srcId="{F032425A-F241-4991-8C2E-7016C0D86B3C}" destId="{E723F6A2-C88B-457F-AB0B-83420ED2CAC2}" srcOrd="1" destOrd="0" presId="urn:microsoft.com/office/officeart/2005/8/layout/process1"/>
    <dgm:cxn modelId="{19737EDA-5535-4304-BC58-28E5611C3403}" type="presOf" srcId="{7ACF343F-4493-4CB1-B042-1AB5FB0333F1}" destId="{C67CCB32-C5F8-4649-A111-7B4C9CD07AE3}" srcOrd="0" destOrd="0" presId="urn:microsoft.com/office/officeart/2005/8/layout/process1"/>
    <dgm:cxn modelId="{4644EDDA-3165-461F-9146-1068EE70BD8A}" type="presOf" srcId="{8B47A5A9-523F-4929-8D58-E7591447D52F}" destId="{EF578A53-DDC6-4A7A-8AEF-481D3C3DBC6E}" srcOrd="0" destOrd="0" presId="urn:microsoft.com/office/officeart/2005/8/layout/process1"/>
    <dgm:cxn modelId="{4F3239FE-4DDE-4F36-A334-04004C42BD99}" type="presOf" srcId="{1D8CAB51-A188-4AAA-BBCC-7A7A7DD9EA1F}" destId="{EF466603-1F9E-46FA-AB59-C1FBFA7A7FBD}" srcOrd="0" destOrd="0" presId="urn:microsoft.com/office/officeart/2005/8/layout/process1"/>
    <dgm:cxn modelId="{743A6136-8BD7-4A42-A990-B3E1362F9158}" type="presParOf" srcId="{AF87A175-9188-4309-B04B-EE14FE6B72D2}" destId="{C805CC2B-D81B-4853-A7F3-9F18184124D0}" srcOrd="0" destOrd="0" presId="urn:microsoft.com/office/officeart/2005/8/layout/process1"/>
    <dgm:cxn modelId="{A263509D-9889-4F8E-B103-4DF4441DCF5B}" type="presParOf" srcId="{AF87A175-9188-4309-B04B-EE14FE6B72D2}" destId="{C67CCB32-C5F8-4649-A111-7B4C9CD07AE3}" srcOrd="1" destOrd="0" presId="urn:microsoft.com/office/officeart/2005/8/layout/process1"/>
    <dgm:cxn modelId="{C2F69CC5-4079-42CD-A8D8-E43DC899FA24}" type="presParOf" srcId="{C67CCB32-C5F8-4649-A111-7B4C9CD07AE3}" destId="{6DE4E270-B11E-4CAC-9D59-26CAE9C16972}" srcOrd="0" destOrd="0" presId="urn:microsoft.com/office/officeart/2005/8/layout/process1"/>
    <dgm:cxn modelId="{22357FB7-84DA-4AB5-8BAA-620715A388AA}" type="presParOf" srcId="{AF87A175-9188-4309-B04B-EE14FE6B72D2}" destId="{EF466603-1F9E-46FA-AB59-C1FBFA7A7FBD}" srcOrd="2" destOrd="0" presId="urn:microsoft.com/office/officeart/2005/8/layout/process1"/>
    <dgm:cxn modelId="{B5028316-B948-45E9-A1FC-0A722EE6A9AF}" type="presParOf" srcId="{AF87A175-9188-4309-B04B-EE14FE6B72D2}" destId="{44AD984D-2505-4877-8F0E-9C403CA6ABF8}" srcOrd="3" destOrd="0" presId="urn:microsoft.com/office/officeart/2005/8/layout/process1"/>
    <dgm:cxn modelId="{D5A80F6A-B076-4D34-8FC0-71D6EEC7A426}" type="presParOf" srcId="{44AD984D-2505-4877-8F0E-9C403CA6ABF8}" destId="{E723F6A2-C88B-457F-AB0B-83420ED2CAC2}" srcOrd="0" destOrd="0" presId="urn:microsoft.com/office/officeart/2005/8/layout/process1"/>
    <dgm:cxn modelId="{AE429AC4-B7A1-4D6B-9486-1D4A331C29C8}" type="presParOf" srcId="{AF87A175-9188-4309-B04B-EE14FE6B72D2}" destId="{EF578A53-DDC6-4A7A-8AEF-481D3C3DBC6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B5408-D8CE-49D9-BB5C-E95BAAC748E3}">
      <dsp:nvSpPr>
        <dsp:cNvPr id="0" name=""/>
        <dsp:cNvSpPr/>
      </dsp:nvSpPr>
      <dsp:spPr>
        <a:xfrm>
          <a:off x="0" y="219759"/>
          <a:ext cx="7543800" cy="7675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Created in 1980 by State Legislature</a:t>
          </a:r>
        </a:p>
      </dsp:txBody>
      <dsp:txXfrm>
        <a:off x="37467" y="257226"/>
        <a:ext cx="7468866" cy="692586"/>
      </dsp:txXfrm>
    </dsp:sp>
    <dsp:sp modelId="{0064F732-C579-4F57-86A7-52B80C34795C}">
      <dsp:nvSpPr>
        <dsp:cNvPr id="0" name=""/>
        <dsp:cNvSpPr/>
      </dsp:nvSpPr>
      <dsp:spPr>
        <a:xfrm>
          <a:off x="0" y="1079439"/>
          <a:ext cx="7543800" cy="7675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One of 9 statewide retirement systems</a:t>
          </a:r>
        </a:p>
      </dsp:txBody>
      <dsp:txXfrm>
        <a:off x="37467" y="1116906"/>
        <a:ext cx="7468866" cy="692586"/>
      </dsp:txXfrm>
    </dsp:sp>
    <dsp:sp modelId="{31961827-423E-4D07-9CF4-94B846C29774}">
      <dsp:nvSpPr>
        <dsp:cNvPr id="0" name=""/>
        <dsp:cNvSpPr/>
      </dsp:nvSpPr>
      <dsp:spPr>
        <a:xfrm>
          <a:off x="0" y="1939119"/>
          <a:ext cx="7543800" cy="7675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Governed by ten-member board of trustees</a:t>
          </a:r>
        </a:p>
      </dsp:txBody>
      <dsp:txXfrm>
        <a:off x="37467" y="1976586"/>
        <a:ext cx="7468866" cy="692586"/>
      </dsp:txXfrm>
    </dsp:sp>
    <dsp:sp modelId="{FD87969C-35CC-4C0F-98B2-0B6D1479616A}">
      <dsp:nvSpPr>
        <dsp:cNvPr id="0" name=""/>
        <dsp:cNvSpPr/>
      </dsp:nvSpPr>
      <dsp:spPr>
        <a:xfrm>
          <a:off x="0" y="2798800"/>
          <a:ext cx="7543800" cy="7675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140 Fire Departments</a:t>
          </a:r>
        </a:p>
      </dsp:txBody>
      <dsp:txXfrm>
        <a:off x="37467" y="2836267"/>
        <a:ext cx="74688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E22D-D789-4128-8F9F-731017228923}">
      <dsp:nvSpPr>
        <dsp:cNvPr id="0" name=""/>
        <dsp:cNvSpPr/>
      </dsp:nvSpPr>
      <dsp:spPr>
        <a:xfrm>
          <a:off x="464760" y="622677"/>
          <a:ext cx="1372500" cy="1372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87B34-6635-4DC7-B8FB-ED04D668AF5A}">
      <dsp:nvSpPr>
        <dsp:cNvPr id="0" name=""/>
        <dsp:cNvSpPr/>
      </dsp:nvSpPr>
      <dsp:spPr>
        <a:xfrm>
          <a:off x="757260" y="915177"/>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A7E7CC-6068-405E-B355-D1CB07065648}">
      <dsp:nvSpPr>
        <dsp:cNvPr id="0" name=""/>
        <dsp:cNvSpPr/>
      </dsp:nvSpPr>
      <dsp:spPr>
        <a:xfrm>
          <a:off x="26010" y="2422677"/>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Retirement benefits are based upon a defined benefit formula</a:t>
          </a:r>
        </a:p>
      </dsp:txBody>
      <dsp:txXfrm>
        <a:off x="26010" y="2422677"/>
        <a:ext cx="2250000" cy="720000"/>
      </dsp:txXfrm>
    </dsp:sp>
    <dsp:sp modelId="{79CA1908-DAFA-40A8-AF16-62614EFE5A76}">
      <dsp:nvSpPr>
        <dsp:cNvPr id="0" name=""/>
        <dsp:cNvSpPr/>
      </dsp:nvSpPr>
      <dsp:spPr>
        <a:xfrm>
          <a:off x="3108510" y="622677"/>
          <a:ext cx="1372500" cy="1372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2B9B2-8B3A-4C85-8071-A6B420E0C1EC}">
      <dsp:nvSpPr>
        <dsp:cNvPr id="0" name=""/>
        <dsp:cNvSpPr/>
      </dsp:nvSpPr>
      <dsp:spPr>
        <a:xfrm>
          <a:off x="3401010" y="915177"/>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3C2A6F-07C1-4FDA-A1CC-54E60B94D6DA}">
      <dsp:nvSpPr>
        <dsp:cNvPr id="0" name=""/>
        <dsp:cNvSpPr/>
      </dsp:nvSpPr>
      <dsp:spPr>
        <a:xfrm>
          <a:off x="2669760" y="2422677"/>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Employee and Employer contributions do not determine benefits</a:t>
          </a:r>
        </a:p>
      </dsp:txBody>
      <dsp:txXfrm>
        <a:off x="2669760" y="2422677"/>
        <a:ext cx="2250000" cy="720000"/>
      </dsp:txXfrm>
    </dsp:sp>
    <dsp:sp modelId="{14F5E0A0-783F-43B0-BFAD-343623F690AB}">
      <dsp:nvSpPr>
        <dsp:cNvPr id="0" name=""/>
        <dsp:cNvSpPr/>
      </dsp:nvSpPr>
      <dsp:spPr>
        <a:xfrm>
          <a:off x="5752260" y="622677"/>
          <a:ext cx="1372500" cy="1372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24F35-395F-4B78-8445-1EA39A2781C9}">
      <dsp:nvSpPr>
        <dsp:cNvPr id="0" name=""/>
        <dsp:cNvSpPr/>
      </dsp:nvSpPr>
      <dsp:spPr>
        <a:xfrm>
          <a:off x="6044760" y="915177"/>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835069-85D9-4517-99E1-1299286BD327}">
      <dsp:nvSpPr>
        <dsp:cNvPr id="0" name=""/>
        <dsp:cNvSpPr/>
      </dsp:nvSpPr>
      <dsp:spPr>
        <a:xfrm>
          <a:off x="5313510" y="2422677"/>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Employer contributions increase or decrease based upon the unfunded accrued liability</a:t>
          </a:r>
        </a:p>
      </dsp:txBody>
      <dsp:txXfrm>
        <a:off x="5313510" y="2422677"/>
        <a:ext cx="225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D192D-A6E1-4583-A2AD-E2DBA88F59F8}">
      <dsp:nvSpPr>
        <dsp:cNvPr id="0" name=""/>
        <dsp:cNvSpPr/>
      </dsp:nvSpPr>
      <dsp:spPr>
        <a:xfrm>
          <a:off x="0" y="0"/>
          <a:ext cx="603504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Employee contributions             8% to 10%</a:t>
          </a:r>
        </a:p>
      </dsp:txBody>
      <dsp:txXfrm>
        <a:off x="24396" y="24396"/>
        <a:ext cx="5065851" cy="784145"/>
      </dsp:txXfrm>
    </dsp:sp>
    <dsp:sp modelId="{73318ABD-8A82-4495-82E2-B7720070DFE3}">
      <dsp:nvSpPr>
        <dsp:cNvPr id="0" name=""/>
        <dsp:cNvSpPr/>
      </dsp:nvSpPr>
      <dsp:spPr>
        <a:xfrm>
          <a:off x="505434" y="984380"/>
          <a:ext cx="6035040" cy="832937"/>
        </a:xfrm>
        <a:prstGeom prst="roundRect">
          <a:avLst>
            <a:gd name="adj" fmla="val 10000"/>
          </a:avLst>
        </a:prstGeom>
        <a:solidFill>
          <a:schemeClr val="accent2">
            <a:hueOff val="0"/>
            <a:satOff val="-33333"/>
            <a:lumOff val="49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Employer contributions              Fluctuates</a:t>
          </a:r>
        </a:p>
      </dsp:txBody>
      <dsp:txXfrm>
        <a:off x="529830" y="1008776"/>
        <a:ext cx="4939403" cy="784145"/>
      </dsp:txXfrm>
    </dsp:sp>
    <dsp:sp modelId="{90CCEDED-2C9A-4F85-B009-6F9022A58FBE}">
      <dsp:nvSpPr>
        <dsp:cNvPr id="0" name=""/>
        <dsp:cNvSpPr/>
      </dsp:nvSpPr>
      <dsp:spPr>
        <a:xfrm>
          <a:off x="1003325" y="1968761"/>
          <a:ext cx="6035040" cy="832937"/>
        </a:xfrm>
        <a:prstGeom prst="roundRect">
          <a:avLst>
            <a:gd name="adj" fmla="val 10000"/>
          </a:avLst>
        </a:prstGeom>
        <a:solidFill>
          <a:schemeClr val="accent2">
            <a:hueOff val="0"/>
            <a:satOff val="-66667"/>
            <a:lumOff val="9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Investment Earnings                      6.9%</a:t>
          </a:r>
        </a:p>
      </dsp:txBody>
      <dsp:txXfrm>
        <a:off x="1027721" y="1993157"/>
        <a:ext cx="4946947" cy="784145"/>
      </dsp:txXfrm>
    </dsp:sp>
    <dsp:sp modelId="{D070548E-EFB9-4AED-900D-8A64750AACAC}">
      <dsp:nvSpPr>
        <dsp:cNvPr id="0" name=""/>
        <dsp:cNvSpPr/>
      </dsp:nvSpPr>
      <dsp:spPr>
        <a:xfrm>
          <a:off x="1508759" y="2953142"/>
          <a:ext cx="6035040" cy="832937"/>
        </a:xfrm>
        <a:prstGeom prst="roundRect">
          <a:avLst>
            <a:gd name="adj" fmla="val 10000"/>
          </a:avLst>
        </a:prstGeom>
        <a:solidFill>
          <a:schemeClr val="accent2">
            <a:hueOff val="0"/>
            <a:satOff val="-100000"/>
            <a:lumOff val="1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Insurance Premium Tax Fund       Formula</a:t>
          </a:r>
        </a:p>
      </dsp:txBody>
      <dsp:txXfrm>
        <a:off x="1533155" y="2977538"/>
        <a:ext cx="4939403" cy="784145"/>
      </dsp:txXfrm>
    </dsp:sp>
    <dsp:sp modelId="{C799C893-6848-44C2-AE3D-340568571C6D}">
      <dsp:nvSpPr>
        <dsp:cNvPr id="0" name=""/>
        <dsp:cNvSpPr/>
      </dsp:nvSpPr>
      <dsp:spPr>
        <a:xfrm>
          <a:off x="549363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615447" y="637954"/>
        <a:ext cx="297775" cy="407410"/>
      </dsp:txXfrm>
    </dsp:sp>
    <dsp:sp modelId="{472E8B21-06EE-47E1-8E3E-38AB9FB156E7}">
      <dsp:nvSpPr>
        <dsp:cNvPr id="0" name=""/>
        <dsp:cNvSpPr/>
      </dsp:nvSpPr>
      <dsp:spPr>
        <a:xfrm>
          <a:off x="5999065" y="1622335"/>
          <a:ext cx="541409" cy="541409"/>
        </a:xfrm>
        <a:prstGeom prst="downArrow">
          <a:avLst>
            <a:gd name="adj1" fmla="val 55000"/>
            <a:gd name="adj2" fmla="val 45000"/>
          </a:avLst>
        </a:prstGeom>
        <a:solidFill>
          <a:schemeClr val="accent2">
            <a:tint val="40000"/>
            <a:alpha val="90000"/>
            <a:hueOff val="0"/>
            <a:satOff val="-50000"/>
            <a:lumOff val="-890"/>
            <a:alphaOff val="0"/>
          </a:schemeClr>
        </a:solidFill>
        <a:ln w="15875" cap="flat" cmpd="sng" algn="ctr">
          <a:solidFill>
            <a:schemeClr val="accent2">
              <a:tint val="40000"/>
              <a:alpha val="90000"/>
              <a:hueOff val="0"/>
              <a:satOff val="-50000"/>
              <a:lumOff val="-8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120882" y="1622335"/>
        <a:ext cx="297775" cy="407410"/>
      </dsp:txXfrm>
    </dsp:sp>
    <dsp:sp modelId="{D170CE2E-7D97-4FC6-983B-FB06E4783B98}">
      <dsp:nvSpPr>
        <dsp:cNvPr id="0" name=""/>
        <dsp:cNvSpPr/>
      </dsp:nvSpPr>
      <dsp:spPr>
        <a:xfrm>
          <a:off x="6496955" y="2606716"/>
          <a:ext cx="541409" cy="541409"/>
        </a:xfrm>
        <a:prstGeom prst="downArrow">
          <a:avLst>
            <a:gd name="adj1" fmla="val 55000"/>
            <a:gd name="adj2" fmla="val 45000"/>
          </a:avLst>
        </a:prstGeom>
        <a:solidFill>
          <a:schemeClr val="accent2">
            <a:tint val="40000"/>
            <a:alpha val="90000"/>
            <a:hueOff val="0"/>
            <a:satOff val="-100000"/>
            <a:lumOff val="-1779"/>
            <a:alphaOff val="0"/>
          </a:schemeClr>
        </a:solidFill>
        <a:ln w="15875" cap="flat" cmpd="sng" algn="ctr">
          <a:solidFill>
            <a:schemeClr val="accent2">
              <a:tint val="40000"/>
              <a:alpha val="90000"/>
              <a:hueOff val="0"/>
              <a:satOff val="-100000"/>
              <a:lumOff val="-1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618772" y="2606716"/>
        <a:ext cx="297775" cy="407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E9082-7FCF-44B3-A2C0-CEB50D31C8F1}">
      <dsp:nvSpPr>
        <dsp:cNvPr id="0" name=""/>
        <dsp:cNvSpPr/>
      </dsp:nvSpPr>
      <dsp:spPr>
        <a:xfrm>
          <a:off x="947" y="419972"/>
          <a:ext cx="3327154" cy="211274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FD3547D-453C-42BC-9A7F-AE093BD52844}">
      <dsp:nvSpPr>
        <dsp:cNvPr id="0" name=""/>
        <dsp:cNvSpPr/>
      </dsp:nvSpPr>
      <dsp:spPr>
        <a:xfrm>
          <a:off x="370631" y="771172"/>
          <a:ext cx="3327154" cy="2112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Any employee whose employer is also covered by mandatory social security may elect not to become a member of FRS by filing an affidavit with FRS. The employee shall be refunded his employee contributions.</a:t>
          </a:r>
        </a:p>
      </dsp:txBody>
      <dsp:txXfrm>
        <a:off x="432511" y="833052"/>
        <a:ext cx="3203394" cy="1988983"/>
      </dsp:txXfrm>
    </dsp:sp>
    <dsp:sp modelId="{E85C1DFF-B60D-45E9-ABAF-60B78BC76929}">
      <dsp:nvSpPr>
        <dsp:cNvPr id="0" name=""/>
        <dsp:cNvSpPr/>
      </dsp:nvSpPr>
      <dsp:spPr>
        <a:xfrm>
          <a:off x="4067469" y="419972"/>
          <a:ext cx="3327154" cy="211274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548997A-9F40-4AB6-BC6C-0E881F71B281}">
      <dsp:nvSpPr>
        <dsp:cNvPr id="0" name=""/>
        <dsp:cNvSpPr/>
      </dsp:nvSpPr>
      <dsp:spPr>
        <a:xfrm>
          <a:off x="4437153" y="771172"/>
          <a:ext cx="3327154" cy="2112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election to “Opt-Out” is a one-time irrevocable election if the employee remains employed with an employer that is also covered by mandatory social security. </a:t>
          </a:r>
        </a:p>
      </dsp:txBody>
      <dsp:txXfrm>
        <a:off x="4499033" y="833052"/>
        <a:ext cx="3203394" cy="1988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0FC3B-28E8-474B-B428-8409558B5E00}">
      <dsp:nvSpPr>
        <dsp:cNvPr id="0" name=""/>
        <dsp:cNvSpPr/>
      </dsp:nvSpPr>
      <dsp:spPr>
        <a:xfrm>
          <a:off x="0" y="360705"/>
          <a:ext cx="2357437" cy="14144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Maximum – Benefit ceases upon death</a:t>
          </a:r>
        </a:p>
      </dsp:txBody>
      <dsp:txXfrm>
        <a:off x="0" y="360705"/>
        <a:ext cx="2357437" cy="1414462"/>
      </dsp:txXfrm>
    </dsp:sp>
    <dsp:sp modelId="{AF3E5C9E-4F6E-480F-9603-89F591A99E27}">
      <dsp:nvSpPr>
        <dsp:cNvPr id="0" name=""/>
        <dsp:cNvSpPr/>
      </dsp:nvSpPr>
      <dsp:spPr>
        <a:xfrm>
          <a:off x="2593181" y="360705"/>
          <a:ext cx="2357437" cy="14144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Option 1 – Unused portion of employee contributions payable upon death</a:t>
          </a:r>
        </a:p>
      </dsp:txBody>
      <dsp:txXfrm>
        <a:off x="2593181" y="360705"/>
        <a:ext cx="2357437" cy="1414462"/>
      </dsp:txXfrm>
    </dsp:sp>
    <dsp:sp modelId="{E74581ED-10E9-42C9-84FA-C21C702B7C13}">
      <dsp:nvSpPr>
        <dsp:cNvPr id="0" name=""/>
        <dsp:cNvSpPr/>
      </dsp:nvSpPr>
      <dsp:spPr>
        <a:xfrm>
          <a:off x="5186362" y="360705"/>
          <a:ext cx="2357437" cy="14144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Option 2 – Same benefits to beneficiary upon death</a:t>
          </a:r>
        </a:p>
      </dsp:txBody>
      <dsp:txXfrm>
        <a:off x="5186362" y="360705"/>
        <a:ext cx="2357437" cy="1414462"/>
      </dsp:txXfrm>
    </dsp:sp>
    <dsp:sp modelId="{D221BBCB-8A4E-40A0-A762-DCC55BA881E8}">
      <dsp:nvSpPr>
        <dsp:cNvPr id="0" name=""/>
        <dsp:cNvSpPr/>
      </dsp:nvSpPr>
      <dsp:spPr>
        <a:xfrm>
          <a:off x="1296590" y="2010911"/>
          <a:ext cx="2357437" cy="14144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Option 3 – One-half of benefits to beneficiary upon death</a:t>
          </a:r>
        </a:p>
      </dsp:txBody>
      <dsp:txXfrm>
        <a:off x="1296590" y="2010911"/>
        <a:ext cx="2357437" cy="1414462"/>
      </dsp:txXfrm>
    </dsp:sp>
    <dsp:sp modelId="{66908B2C-D63E-4A5C-A9C0-8D705730525B}">
      <dsp:nvSpPr>
        <dsp:cNvPr id="0" name=""/>
        <dsp:cNvSpPr/>
      </dsp:nvSpPr>
      <dsp:spPr>
        <a:xfrm>
          <a:off x="3889771" y="2010911"/>
          <a:ext cx="2357437" cy="14144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Option 4 – Pays a discretionary monthly benefit to the retiree/beneficiary. Limited to spouse/minor child/handicapped child</a:t>
          </a:r>
        </a:p>
      </dsp:txBody>
      <dsp:txXfrm>
        <a:off x="3889771" y="2010911"/>
        <a:ext cx="2357437" cy="1414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AFC7C-CBA5-4BC2-BD09-F46C443BB158}">
      <dsp:nvSpPr>
        <dsp:cNvPr id="0" name=""/>
        <dsp:cNvSpPr/>
      </dsp:nvSpPr>
      <dsp:spPr>
        <a:xfrm>
          <a:off x="0" y="191162"/>
          <a:ext cx="7543800" cy="4557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Eligibility at 20 years and age 50 / 25 years at any age </a:t>
          </a:r>
        </a:p>
      </dsp:txBody>
      <dsp:txXfrm>
        <a:off x="22246" y="213408"/>
        <a:ext cx="7499308" cy="411223"/>
      </dsp:txXfrm>
    </dsp:sp>
    <dsp:sp modelId="{4E56B6D5-B6D5-434A-A840-CFCA6180C01E}">
      <dsp:nvSpPr>
        <dsp:cNvPr id="0" name=""/>
        <dsp:cNvSpPr/>
      </dsp:nvSpPr>
      <dsp:spPr>
        <a:xfrm>
          <a:off x="0" y="701597"/>
          <a:ext cx="7543800" cy="455715"/>
        </a:xfrm>
        <a:prstGeom prst="roundRect">
          <a:avLst/>
        </a:prstGeom>
        <a:solidFill>
          <a:schemeClr val="accent2">
            <a:hueOff val="0"/>
            <a:satOff val="-50000"/>
            <a:lumOff val="7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Up to 3 years in duration</a:t>
          </a:r>
        </a:p>
      </dsp:txBody>
      <dsp:txXfrm>
        <a:off x="22246" y="723843"/>
        <a:ext cx="7499308" cy="411223"/>
      </dsp:txXfrm>
    </dsp:sp>
    <dsp:sp modelId="{94B90ED1-2F9E-4D5C-B94F-B25A760ECA4D}">
      <dsp:nvSpPr>
        <dsp:cNvPr id="0" name=""/>
        <dsp:cNvSpPr/>
      </dsp:nvSpPr>
      <dsp:spPr>
        <a:xfrm>
          <a:off x="0" y="1212032"/>
          <a:ext cx="7543800" cy="455715"/>
        </a:xfrm>
        <a:prstGeom prst="roundRect">
          <a:avLst/>
        </a:prstGeom>
        <a:solidFill>
          <a:schemeClr val="accent2">
            <a:hueOff val="0"/>
            <a:satOff val="-100000"/>
            <a:lumOff val="1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If you continue working after DROP:</a:t>
          </a:r>
        </a:p>
      </dsp:txBody>
      <dsp:txXfrm>
        <a:off x="22246" y="1234278"/>
        <a:ext cx="7499308" cy="411223"/>
      </dsp:txXfrm>
    </dsp:sp>
    <dsp:sp modelId="{208977EB-0EAD-4713-87AD-38EEDEC36F8F}">
      <dsp:nvSpPr>
        <dsp:cNvPr id="0" name=""/>
        <dsp:cNvSpPr/>
      </dsp:nvSpPr>
      <dsp:spPr>
        <a:xfrm>
          <a:off x="0" y="1667747"/>
          <a:ext cx="7543800" cy="192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Part A = Benefit Calculation at the time of DROP 	(original benefit)</a:t>
          </a:r>
        </a:p>
        <a:p>
          <a:pPr marL="114300" lvl="1" indent="-114300" algn="l" defTabSz="666750">
            <a:lnSpc>
              <a:spcPct val="90000"/>
            </a:lnSpc>
            <a:spcBef>
              <a:spcPct val="0"/>
            </a:spcBef>
            <a:spcAft>
              <a:spcPct val="20000"/>
            </a:spcAft>
            <a:buChar char="•"/>
          </a:pPr>
          <a:r>
            <a:rPr lang="en-US" sz="1500" kern="1200" dirty="0"/>
            <a:t>Part B = Additional Benefit after DROP</a:t>
          </a:r>
        </a:p>
        <a:p>
          <a:pPr marL="114300" lvl="1" indent="-114300" algn="l" defTabSz="666750">
            <a:lnSpc>
              <a:spcPct val="90000"/>
            </a:lnSpc>
            <a:spcBef>
              <a:spcPct val="0"/>
            </a:spcBef>
            <a:spcAft>
              <a:spcPct val="20000"/>
            </a:spcAft>
            <a:buChar char="•"/>
          </a:pPr>
          <a:r>
            <a:rPr lang="en-US" sz="1500" kern="1200" dirty="0"/>
            <a:t>Part C = Revised Benefit Amount</a:t>
          </a:r>
        </a:p>
        <a:p>
          <a:pPr marL="228600" lvl="2" indent="-114300" algn="l" defTabSz="666750">
            <a:lnSpc>
              <a:spcPct val="90000"/>
            </a:lnSpc>
            <a:spcBef>
              <a:spcPct val="0"/>
            </a:spcBef>
            <a:spcAft>
              <a:spcPct val="20000"/>
            </a:spcAft>
            <a:buChar char="•"/>
          </a:pPr>
          <a:r>
            <a:rPr lang="en-US" sz="1500" kern="1200" dirty="0"/>
            <a:t>Less than 36 months: AFC used to calculate additional benefit is the same as AFC used to calculate original benefit</a:t>
          </a:r>
        </a:p>
        <a:p>
          <a:pPr marL="228600" lvl="2" indent="-114300" algn="l" defTabSz="666750">
            <a:lnSpc>
              <a:spcPct val="90000"/>
            </a:lnSpc>
            <a:spcBef>
              <a:spcPct val="0"/>
            </a:spcBef>
            <a:spcAft>
              <a:spcPct val="20000"/>
            </a:spcAft>
            <a:buChar char="•"/>
          </a:pPr>
          <a:r>
            <a:rPr lang="en-US" sz="1500" kern="1200" dirty="0"/>
            <a:t>36 Months or More: AFC used to calculate additional benefit is based upon revised AFC calculated during period of additional service (additional benefit when combined with original benefit cannot exceed 100% of AFC used to calculate additional benefit)</a:t>
          </a:r>
        </a:p>
      </dsp:txBody>
      <dsp:txXfrm>
        <a:off x="0" y="1667747"/>
        <a:ext cx="7543800" cy="1927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4A7B1-5534-4BB4-9364-EF1708CD2D83}">
      <dsp:nvSpPr>
        <dsp:cNvPr id="0" name=""/>
        <dsp:cNvSpPr/>
      </dsp:nvSpPr>
      <dsp:spPr>
        <a:xfrm>
          <a:off x="1377393" y="143640"/>
          <a:ext cx="805253" cy="80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8DB4E0-FBB4-4D9D-9D3D-11EF785222A3}">
      <dsp:nvSpPr>
        <dsp:cNvPr id="0" name=""/>
        <dsp:cNvSpPr/>
      </dsp:nvSpPr>
      <dsp:spPr>
        <a:xfrm>
          <a:off x="885294" y="1401550"/>
          <a:ext cx="1789453" cy="175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Available option at any retirement eligibility</a:t>
          </a:r>
          <a:endParaRPr lang="en-US" sz="1800" kern="1200" dirty="0"/>
        </a:p>
      </dsp:txBody>
      <dsp:txXfrm>
        <a:off x="885294" y="1401550"/>
        <a:ext cx="1789453" cy="1758696"/>
      </dsp:txXfrm>
    </dsp:sp>
    <dsp:sp modelId="{D4CB9E3F-ED37-46A7-A880-E1A79CC99EA7}">
      <dsp:nvSpPr>
        <dsp:cNvPr id="0" name=""/>
        <dsp:cNvSpPr/>
      </dsp:nvSpPr>
      <dsp:spPr>
        <a:xfrm>
          <a:off x="3480001" y="143640"/>
          <a:ext cx="805253" cy="80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2FBF22-69D2-4243-BE7C-D00AD89F6C3F}">
      <dsp:nvSpPr>
        <dsp:cNvPr id="0" name=""/>
        <dsp:cNvSpPr/>
      </dsp:nvSpPr>
      <dsp:spPr>
        <a:xfrm>
          <a:off x="2987901" y="1401550"/>
          <a:ext cx="1789453" cy="175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Maximum of 36 months in duration</a:t>
          </a:r>
          <a:endParaRPr lang="en-US" sz="1800" kern="1200" dirty="0"/>
        </a:p>
      </dsp:txBody>
      <dsp:txXfrm>
        <a:off x="2987901" y="1401550"/>
        <a:ext cx="1789453" cy="1758696"/>
      </dsp:txXfrm>
    </dsp:sp>
    <dsp:sp modelId="{315E1E8B-36EC-486D-AC1F-16C5E23F7B56}">
      <dsp:nvSpPr>
        <dsp:cNvPr id="0" name=""/>
        <dsp:cNvSpPr/>
      </dsp:nvSpPr>
      <dsp:spPr>
        <a:xfrm>
          <a:off x="5582608" y="143640"/>
          <a:ext cx="805253" cy="80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21851F-BA97-4B83-BFE2-0FB8C60C6AEC}">
      <dsp:nvSpPr>
        <dsp:cNvPr id="0" name=""/>
        <dsp:cNvSpPr/>
      </dsp:nvSpPr>
      <dsp:spPr>
        <a:xfrm>
          <a:off x="5090508" y="1401550"/>
          <a:ext cx="1789453" cy="175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Receive up to 36 months of maximum benefit in a lump sum and take an actuarily reduced monthly benefit</a:t>
          </a:r>
          <a:endParaRPr lang="en-US" sz="1800" kern="1200" dirty="0"/>
        </a:p>
      </dsp:txBody>
      <dsp:txXfrm>
        <a:off x="5090508" y="1401550"/>
        <a:ext cx="1789453" cy="17586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A20CE-2B63-4057-B4EC-68E648FD6A4E}">
      <dsp:nvSpPr>
        <dsp:cNvPr id="0" name=""/>
        <dsp:cNvSpPr/>
      </dsp:nvSpPr>
      <dsp:spPr>
        <a:xfrm>
          <a:off x="0" y="0"/>
          <a:ext cx="8028831" cy="4405684"/>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Options</a:t>
          </a:r>
        </a:p>
      </dsp:txBody>
      <dsp:txXfrm>
        <a:off x="0" y="0"/>
        <a:ext cx="8028831" cy="2379069"/>
      </dsp:txXfrm>
    </dsp:sp>
    <dsp:sp modelId="{F430B36D-12F9-4C34-BCD0-05E357D290D8}">
      <dsp:nvSpPr>
        <dsp:cNvPr id="0" name=""/>
        <dsp:cNvSpPr/>
      </dsp:nvSpPr>
      <dsp:spPr>
        <a:xfrm>
          <a:off x="3920" y="2290955"/>
          <a:ext cx="2673663" cy="202661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Money Market: Will earn interest at the money market rate of return upon ending DROP participation. Interest is posted monthly. </a:t>
          </a:r>
        </a:p>
      </dsp:txBody>
      <dsp:txXfrm>
        <a:off x="3920" y="2290955"/>
        <a:ext cx="2673663" cy="2026614"/>
      </dsp:txXfrm>
    </dsp:sp>
    <dsp:sp modelId="{7B9807D1-689E-462E-BE59-0625CCF34592}">
      <dsp:nvSpPr>
        <dsp:cNvPr id="0" name=""/>
        <dsp:cNvSpPr/>
      </dsp:nvSpPr>
      <dsp:spPr>
        <a:xfrm>
          <a:off x="2677583" y="2290955"/>
          <a:ext cx="2673663" cy="2026614"/>
        </a:xfrm>
        <a:prstGeom prst="rect">
          <a:avLst/>
        </a:prstGeom>
        <a:solidFill>
          <a:schemeClr val="accent2">
            <a:tint val="40000"/>
            <a:alpha val="90000"/>
            <a:hueOff val="0"/>
            <a:satOff val="-50000"/>
            <a:lumOff val="-890"/>
            <a:alphaOff val="0"/>
          </a:schemeClr>
        </a:solidFill>
        <a:ln w="12700" cap="flat" cmpd="sng" algn="ctr">
          <a:solidFill>
            <a:schemeClr val="accent2">
              <a:tint val="40000"/>
              <a:alpha val="90000"/>
              <a:hueOff val="0"/>
              <a:satOff val="-50000"/>
              <a:lumOff val="-8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Portfolio: Will earn interest at the portfolio rate of return upon separation of employment. Interest is posted once a year in December for the previous fiscal year. Accounts are subject to negative rates of returns. </a:t>
          </a:r>
        </a:p>
      </dsp:txBody>
      <dsp:txXfrm>
        <a:off x="2677583" y="2290955"/>
        <a:ext cx="2673663" cy="2026614"/>
      </dsp:txXfrm>
    </dsp:sp>
    <dsp:sp modelId="{5CE8CE16-4152-4880-A6F3-EBE33E4F0914}">
      <dsp:nvSpPr>
        <dsp:cNvPr id="0" name=""/>
        <dsp:cNvSpPr/>
      </dsp:nvSpPr>
      <dsp:spPr>
        <a:xfrm>
          <a:off x="5351247" y="2290955"/>
          <a:ext cx="2673663" cy="2026614"/>
        </a:xfrm>
        <a:prstGeom prst="rect">
          <a:avLst/>
        </a:prstGeom>
        <a:solidFill>
          <a:schemeClr val="accent2">
            <a:tint val="40000"/>
            <a:alpha val="90000"/>
            <a:hueOff val="0"/>
            <a:satOff val="-100000"/>
            <a:lumOff val="-1779"/>
            <a:alphaOff val="0"/>
          </a:schemeClr>
        </a:solidFill>
        <a:ln w="12700" cap="flat" cmpd="sng" algn="ctr">
          <a:solidFill>
            <a:schemeClr val="accent2">
              <a:tint val="40000"/>
              <a:alpha val="90000"/>
              <a:hueOff val="0"/>
              <a:satOff val="-100000"/>
              <a:lumOff val="-17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May spilt your DROP account between both money market and portfolio. May convert DROP account to a true annuity at time of retirement</a:t>
          </a:r>
        </a:p>
      </dsp:txBody>
      <dsp:txXfrm>
        <a:off x="5351247" y="2290955"/>
        <a:ext cx="2673663" cy="20266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CC2B-D81B-4853-A7F3-9F18184124D0}">
      <dsp:nvSpPr>
        <dsp:cNvPr id="0" name=""/>
        <dsp:cNvSpPr/>
      </dsp:nvSpPr>
      <dsp:spPr>
        <a:xfrm>
          <a:off x="4582" y="624156"/>
          <a:ext cx="1369699" cy="2054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In the Line of Duty: </a:t>
          </a:r>
          <a:r>
            <a:rPr lang="en-US" sz="1400" kern="1200" dirty="0"/>
            <a:t>60% of AFC</a:t>
          </a:r>
        </a:p>
      </dsp:txBody>
      <dsp:txXfrm>
        <a:off x="44699" y="664273"/>
        <a:ext cx="1289465" cy="1974315"/>
      </dsp:txXfrm>
    </dsp:sp>
    <dsp:sp modelId="{C67CCB32-C5F8-4649-A111-7B4C9CD07AE3}">
      <dsp:nvSpPr>
        <dsp:cNvPr id="0" name=""/>
        <dsp:cNvSpPr/>
      </dsp:nvSpPr>
      <dsp:spPr>
        <a:xfrm>
          <a:off x="1511252" y="1481588"/>
          <a:ext cx="290376" cy="339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511252" y="1549525"/>
        <a:ext cx="203263" cy="203811"/>
      </dsp:txXfrm>
    </dsp:sp>
    <dsp:sp modelId="{EF466603-1F9E-46FA-AB59-C1FBFA7A7FBD}">
      <dsp:nvSpPr>
        <dsp:cNvPr id="0" name=""/>
        <dsp:cNvSpPr/>
      </dsp:nvSpPr>
      <dsp:spPr>
        <a:xfrm>
          <a:off x="1922162" y="624156"/>
          <a:ext cx="1369699" cy="2054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Not in the Line of Duty (5 years of service):  </a:t>
          </a:r>
        </a:p>
        <a:p>
          <a:pPr marL="0" lvl="0" indent="0" algn="ctr" defTabSz="622300">
            <a:lnSpc>
              <a:spcPct val="90000"/>
            </a:lnSpc>
            <a:spcBef>
              <a:spcPct val="0"/>
            </a:spcBef>
            <a:spcAft>
              <a:spcPct val="35000"/>
            </a:spcAft>
            <a:buNone/>
          </a:pPr>
          <a:r>
            <a:rPr lang="en-US" sz="1400" kern="1200" dirty="0"/>
            <a:t>The greater of 75% of retirement benefit or 25% of average salary</a:t>
          </a:r>
        </a:p>
      </dsp:txBody>
      <dsp:txXfrm>
        <a:off x="1962279" y="664273"/>
        <a:ext cx="1289465" cy="1974315"/>
      </dsp:txXfrm>
    </dsp:sp>
    <dsp:sp modelId="{44AD984D-2505-4877-8F0E-9C403CA6ABF8}">
      <dsp:nvSpPr>
        <dsp:cNvPr id="0" name=""/>
        <dsp:cNvSpPr/>
      </dsp:nvSpPr>
      <dsp:spPr>
        <a:xfrm>
          <a:off x="3428832" y="1481588"/>
          <a:ext cx="290376" cy="339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428832" y="1549525"/>
        <a:ext cx="203263" cy="203811"/>
      </dsp:txXfrm>
    </dsp:sp>
    <dsp:sp modelId="{EF578A53-DDC6-4A7A-8AEF-481D3C3DBC6E}">
      <dsp:nvSpPr>
        <dsp:cNvPr id="0" name=""/>
        <dsp:cNvSpPr/>
      </dsp:nvSpPr>
      <dsp:spPr>
        <a:xfrm>
          <a:off x="3839742" y="624156"/>
          <a:ext cx="1369699" cy="2054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If the Member has reached age 50:</a:t>
          </a:r>
        </a:p>
        <a:p>
          <a:pPr marL="0" lvl="0" indent="0" algn="ctr" defTabSz="622300">
            <a:lnSpc>
              <a:spcPct val="90000"/>
            </a:lnSpc>
            <a:spcBef>
              <a:spcPct val="0"/>
            </a:spcBef>
            <a:spcAft>
              <a:spcPct val="35000"/>
            </a:spcAft>
            <a:buNone/>
          </a:pPr>
          <a:r>
            <a:rPr lang="en-US" sz="1400" kern="1200" dirty="0"/>
            <a:t>The greater of regular retirement or disability retirement</a:t>
          </a:r>
        </a:p>
      </dsp:txBody>
      <dsp:txXfrm>
        <a:off x="3879859" y="664273"/>
        <a:ext cx="1289465" cy="19743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6CCBBD-3C4A-4924-9E3D-F0EB2294A594}" type="datetimeFigureOut">
              <a:rPr lang="en-US" smtClean="0"/>
              <a:t>9/26/2023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804237-E2F3-4BEE-948E-2961E9D035A7}" type="slidenum">
              <a:rPr lang="en-US" smtClean="0"/>
              <a:t>‹#›</a:t>
            </a:fld>
            <a:endParaRPr lang="en-US"/>
          </a:p>
        </p:txBody>
      </p:sp>
    </p:spTree>
    <p:extLst>
      <p:ext uri="{BB962C8B-B14F-4D97-AF65-F5344CB8AC3E}">
        <p14:creationId xmlns:p14="http://schemas.microsoft.com/office/powerpoint/2010/main" val="124199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959A2-E293-443E-A52B-C79AE2806177}"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7BF8F-9D59-4005-A886-9FDAE4DC5A7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03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9959A2-E293-443E-A52B-C79AE2806177}"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173152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9959A2-E293-443E-A52B-C79AE2806177}"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426378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9959A2-E293-443E-A52B-C79AE2806177}"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193431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9959A2-E293-443E-A52B-C79AE2806177}"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7BF8F-9D59-4005-A886-9FDAE4DC5A7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04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9959A2-E293-443E-A52B-C79AE2806177}"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368551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9959A2-E293-443E-A52B-C79AE2806177}"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238379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959A2-E293-443E-A52B-C79AE2806177}"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326392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9959A2-E293-443E-A52B-C79AE2806177}" type="datetimeFigureOut">
              <a:rPr lang="en-US" smtClean="0"/>
              <a:t>9/26/2023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196980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99959A2-E293-443E-A52B-C79AE2806177}" type="datetimeFigureOut">
              <a:rPr lang="en-US" smtClean="0"/>
              <a:t>9/26/2023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87BF8F-9D59-4005-A886-9FDAE4DC5A7F}" type="slidenum">
              <a:rPr lang="en-US" smtClean="0"/>
              <a:t>‹#›</a:t>
            </a:fld>
            <a:endParaRPr lang="en-US"/>
          </a:p>
        </p:txBody>
      </p:sp>
    </p:spTree>
    <p:extLst>
      <p:ext uri="{BB962C8B-B14F-4D97-AF65-F5344CB8AC3E}">
        <p14:creationId xmlns:p14="http://schemas.microsoft.com/office/powerpoint/2010/main" val="317913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9959A2-E293-443E-A52B-C79AE2806177}"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7BF8F-9D59-4005-A886-9FDAE4DC5A7F}" type="slidenum">
              <a:rPr lang="en-US" smtClean="0"/>
              <a:t>‹#›</a:t>
            </a:fld>
            <a:endParaRPr lang="en-US"/>
          </a:p>
        </p:txBody>
      </p:sp>
    </p:spTree>
    <p:extLst>
      <p:ext uri="{BB962C8B-B14F-4D97-AF65-F5344CB8AC3E}">
        <p14:creationId xmlns:p14="http://schemas.microsoft.com/office/powerpoint/2010/main" val="375848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99959A2-E293-443E-A52B-C79AE2806177}" type="datetimeFigureOut">
              <a:rPr lang="en-US" smtClean="0"/>
              <a:t>9/26/2023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A87BF8F-9D59-4005-A886-9FDAE4DC5A7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3D4E24A7-259F-A99B-4EDA-D2B90434D792}"/>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1163783" y="143394"/>
            <a:ext cx="6571211" cy="6571211"/>
          </a:xfrm>
          <a:prstGeom prst="rect">
            <a:avLst/>
          </a:prstGeom>
        </p:spPr>
      </p:pic>
    </p:spTree>
    <p:extLst>
      <p:ext uri="{BB962C8B-B14F-4D97-AF65-F5344CB8AC3E}">
        <p14:creationId xmlns:p14="http://schemas.microsoft.com/office/powerpoint/2010/main" val="141259705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ffret.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Chart%20Data%20for%20Powerpoint%20Benefits%20Presentation.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Chart%20Data%20for%20Powerpoint%20Benefits%20Presentation.xls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B139-AA09-FA79-C559-E1917AC9F2FC}"/>
              </a:ext>
            </a:extLst>
          </p:cNvPr>
          <p:cNvSpPr>
            <a:spLocks noGrp="1"/>
          </p:cNvSpPr>
          <p:nvPr>
            <p:ph type="title"/>
          </p:nvPr>
        </p:nvSpPr>
        <p:spPr/>
        <p:txBody>
          <a:bodyPr/>
          <a:lstStyle/>
          <a:p>
            <a:pPr algn="ctr"/>
            <a:r>
              <a:rPr lang="en-US" b="1" dirty="0"/>
              <a:t>FIREFIGHTERS’ RETIREMENT SYSTEM</a:t>
            </a:r>
          </a:p>
        </p:txBody>
      </p:sp>
      <p:sp>
        <p:nvSpPr>
          <p:cNvPr id="3" name="Content Placeholder 2">
            <a:extLst>
              <a:ext uri="{FF2B5EF4-FFF2-40B4-BE49-F238E27FC236}">
                <a16:creationId xmlns:a16="http://schemas.microsoft.com/office/drawing/2014/main" id="{258A9399-1796-A77F-4456-A7364922FA41}"/>
              </a:ext>
            </a:extLst>
          </p:cNvPr>
          <p:cNvSpPr>
            <a:spLocks noGrp="1"/>
          </p:cNvSpPr>
          <p:nvPr>
            <p:ph idx="1"/>
          </p:nvPr>
        </p:nvSpPr>
        <p:spPr/>
        <p:txBody>
          <a:bodyPr/>
          <a:lstStyle/>
          <a:p>
            <a:pPr algn="ctr"/>
            <a:endParaRPr lang="en-US" dirty="0"/>
          </a:p>
          <a:p>
            <a:pPr algn="ctr"/>
            <a:r>
              <a:rPr lang="en-US" sz="2400" b="1" dirty="0"/>
              <a:t>3100 Brentwood Drive</a:t>
            </a:r>
          </a:p>
          <a:p>
            <a:pPr algn="ctr"/>
            <a:r>
              <a:rPr lang="en-US" sz="2400" b="1" dirty="0"/>
              <a:t>Baton Rouge, LA  70809</a:t>
            </a:r>
          </a:p>
          <a:p>
            <a:pPr algn="ctr"/>
            <a:endParaRPr lang="en-US" sz="2400" dirty="0"/>
          </a:p>
          <a:p>
            <a:pPr algn="ctr"/>
            <a:r>
              <a:rPr lang="en-US" sz="2400" b="1" dirty="0"/>
              <a:t>Phone: (225) 925-4060</a:t>
            </a:r>
          </a:p>
          <a:p>
            <a:pPr algn="ctr"/>
            <a:r>
              <a:rPr lang="en-US" sz="2400" b="1" dirty="0"/>
              <a:t>Fax:  (225) 925-4062</a:t>
            </a:r>
          </a:p>
          <a:p>
            <a:pPr algn="ctr"/>
            <a:endParaRPr lang="en-US" sz="2400" dirty="0"/>
          </a:p>
          <a:p>
            <a:pPr algn="ctr"/>
            <a:r>
              <a:rPr lang="en-US" sz="2400" b="1" dirty="0"/>
              <a:t>Website:  </a:t>
            </a:r>
            <a:r>
              <a:rPr lang="en-US" sz="2400" b="1" dirty="0">
                <a:hlinkClick r:id="rId2"/>
              </a:rPr>
              <a:t>www.ffret.com</a:t>
            </a:r>
            <a:endParaRPr lang="en-US" sz="2400" b="1" dirty="0"/>
          </a:p>
        </p:txBody>
      </p:sp>
    </p:spTree>
    <p:extLst>
      <p:ext uri="{BB962C8B-B14F-4D97-AF65-F5344CB8AC3E}">
        <p14:creationId xmlns:p14="http://schemas.microsoft.com/office/powerpoint/2010/main" val="379203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normAutofit/>
          </a:bodyPr>
          <a:lstStyle/>
          <a:p>
            <a:pPr eaLnBrk="1" hangingPunct="1">
              <a:defRPr/>
            </a:pPr>
            <a:r>
              <a:rPr lang="en-US" dirty="0"/>
              <a:t>OPTIONAL MEMBERSHIP</a:t>
            </a:r>
          </a:p>
        </p:txBody>
      </p:sp>
      <p:graphicFrame>
        <p:nvGraphicFramePr>
          <p:cNvPr id="107525" name="Rectangle 3">
            <a:extLst>
              <a:ext uri="{FF2B5EF4-FFF2-40B4-BE49-F238E27FC236}">
                <a16:creationId xmlns:a16="http://schemas.microsoft.com/office/drawing/2014/main" id="{F76FFCD7-C897-6BFB-D14E-0A45CE3A064B}"/>
              </a:ext>
            </a:extLst>
          </p:cNvPr>
          <p:cNvGraphicFramePr>
            <a:graphicFrameLocks noGrp="1"/>
          </p:cNvGraphicFramePr>
          <p:nvPr>
            <p:ph idx="1"/>
          </p:nvPr>
        </p:nvGraphicFramePr>
        <p:xfrm>
          <a:off x="685800" y="2257654"/>
          <a:ext cx="7765256" cy="33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6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36" name="Rectangle 29735">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738" name="Rectangle 29737">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740" name="Straight Connector 29739">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742" name="Rectangle 2974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ctrTitle"/>
          </p:nvPr>
        </p:nvSpPr>
        <p:spPr>
          <a:xfrm>
            <a:off x="4808763" y="634946"/>
            <a:ext cx="3845379" cy="1450757"/>
          </a:xfrm>
        </p:spPr>
        <p:txBody>
          <a:bodyPr vert="horz" lIns="91440" tIns="45720" rIns="91440" bIns="45720" rtlCol="0" anchor="b">
            <a:normAutofit/>
          </a:bodyPr>
          <a:lstStyle/>
          <a:p>
            <a:pPr>
              <a:defRPr/>
            </a:pPr>
            <a:r>
              <a:rPr lang="en-US" sz="4800" dirty="0">
                <a:solidFill>
                  <a:schemeClr val="tx1">
                    <a:lumMod val="75000"/>
                    <a:lumOff val="25000"/>
                  </a:schemeClr>
                </a:solidFill>
              </a:rPr>
              <a:t>BENEFITS FORMULA</a:t>
            </a:r>
            <a:endParaRPr lang="en-US" sz="4800">
              <a:solidFill>
                <a:schemeClr val="tx1">
                  <a:lumMod val="75000"/>
                  <a:lumOff val="25000"/>
                </a:schemeClr>
              </a:solidFill>
            </a:endParaRPr>
          </a:p>
        </p:txBody>
      </p:sp>
      <p:pic>
        <p:nvPicPr>
          <p:cNvPr id="29703" name="Graphic 29702" descr="Upward trend">
            <a:extLst>
              <a:ext uri="{FF2B5EF4-FFF2-40B4-BE49-F238E27FC236}">
                <a16:creationId xmlns:a16="http://schemas.microsoft.com/office/drawing/2014/main" id="{B83C7675-E42E-0042-3846-172F6C7305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94" y="1224619"/>
            <a:ext cx="4088720" cy="4088720"/>
          </a:xfrm>
          <a:prstGeom prst="rect">
            <a:avLst/>
          </a:prstGeom>
        </p:spPr>
      </p:pic>
      <p:cxnSp>
        <p:nvCxnSpPr>
          <p:cNvPr id="29744" name="Straight Connector 2974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9699" name="Rectangle 3"/>
          <p:cNvSpPr>
            <a:spLocks noGrp="1" noChangeArrowheads="1"/>
          </p:cNvSpPr>
          <p:nvPr>
            <p:ph type="subTitle" idx="1"/>
          </p:nvPr>
        </p:nvSpPr>
        <p:spPr>
          <a:xfrm>
            <a:off x="4808763" y="2198914"/>
            <a:ext cx="3845379" cy="3670180"/>
          </a:xfrm>
        </p:spPr>
        <p:txBody>
          <a:bodyPr vert="horz" lIns="0" tIns="45720" rIns="0" bIns="45720" rtlCol="0">
            <a:normAutofit/>
          </a:bodyPr>
          <a:lstStyle/>
          <a:p>
            <a:pPr>
              <a:defRPr/>
            </a:pPr>
            <a:endParaRPr lang="en-US">
              <a:solidFill>
                <a:schemeClr val="tx1">
                  <a:lumMod val="75000"/>
                  <a:lumOff val="25000"/>
                </a:schemeClr>
              </a:solidFill>
              <a:latin typeface="+mn-lt"/>
            </a:endParaRPr>
          </a:p>
          <a:p>
            <a:pPr>
              <a:defRPr/>
            </a:pPr>
            <a:r>
              <a:rPr lang="en-US">
                <a:solidFill>
                  <a:schemeClr val="tx1">
                    <a:lumMod val="75000"/>
                    <a:lumOff val="25000"/>
                  </a:schemeClr>
                </a:solidFill>
                <a:latin typeface="+mn-lt"/>
              </a:rPr>
              <a:t>Average Final Compensation (AFC)</a:t>
            </a:r>
          </a:p>
          <a:p>
            <a:pPr>
              <a:defRPr/>
            </a:pPr>
            <a:r>
              <a:rPr lang="en-US">
                <a:solidFill>
                  <a:schemeClr val="tx1">
                    <a:lumMod val="75000"/>
                    <a:lumOff val="25000"/>
                  </a:schemeClr>
                </a:solidFill>
                <a:latin typeface="+mn-lt"/>
              </a:rPr>
              <a:t>x 3.33%</a:t>
            </a:r>
          </a:p>
          <a:p>
            <a:pPr>
              <a:defRPr/>
            </a:pPr>
            <a:r>
              <a:rPr lang="en-US">
                <a:solidFill>
                  <a:schemeClr val="tx1">
                    <a:lumMod val="75000"/>
                    <a:lumOff val="25000"/>
                  </a:schemeClr>
                </a:solidFill>
                <a:latin typeface="+mn-lt"/>
              </a:rPr>
              <a:t>x Years of Service</a:t>
            </a:r>
          </a:p>
          <a:p>
            <a:pPr>
              <a:defRPr/>
            </a:pPr>
            <a:r>
              <a:rPr lang="en-US">
                <a:solidFill>
                  <a:schemeClr val="tx1">
                    <a:lumMod val="75000"/>
                    <a:lumOff val="25000"/>
                  </a:schemeClr>
                </a:solidFill>
                <a:latin typeface="+mn-lt"/>
              </a:rPr>
              <a:t>=</a:t>
            </a:r>
          </a:p>
          <a:p>
            <a:pPr>
              <a:defRPr/>
            </a:pPr>
            <a:r>
              <a:rPr lang="en-US">
                <a:solidFill>
                  <a:schemeClr val="tx1">
                    <a:lumMod val="75000"/>
                    <a:lumOff val="25000"/>
                  </a:schemeClr>
                </a:solidFill>
                <a:latin typeface="+mn-lt"/>
              </a:rPr>
              <a:t>Maximum Retirement Benefit</a:t>
            </a:r>
          </a:p>
        </p:txBody>
      </p:sp>
      <p:sp>
        <p:nvSpPr>
          <p:cNvPr id="29746" name="Rectangle 2974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748" name="Rectangle 2974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18957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16" name="Rectangle 29702">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9717" name="Rectangle 29704">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698" name="Rectangle 2"/>
          <p:cNvSpPr>
            <a:spLocks noGrp="1" noChangeArrowheads="1"/>
          </p:cNvSpPr>
          <p:nvPr>
            <p:ph type="ctrTitle"/>
          </p:nvPr>
        </p:nvSpPr>
        <p:spPr>
          <a:xfrm>
            <a:off x="6072663" y="640080"/>
            <a:ext cx="2744435" cy="2926080"/>
          </a:xfrm>
        </p:spPr>
        <p:txBody>
          <a:bodyPr vert="horz" lIns="91440" tIns="45720" rIns="91440" bIns="45720" rtlCol="0">
            <a:normAutofit/>
          </a:bodyPr>
          <a:lstStyle/>
          <a:p>
            <a:pPr>
              <a:defRPr/>
            </a:pPr>
            <a:r>
              <a:rPr lang="en-US" sz="3800" kern="1200">
                <a:solidFill>
                  <a:srgbClr val="FFFFFF"/>
                </a:solidFill>
                <a:latin typeface="+mj-lt"/>
                <a:ea typeface="+mj-ea"/>
                <a:cs typeface="+mj-cs"/>
              </a:rPr>
              <a:t>RETIREMENT ELIGIBILITY</a:t>
            </a:r>
          </a:p>
        </p:txBody>
      </p:sp>
      <p:sp>
        <p:nvSpPr>
          <p:cNvPr id="29718" name="Rectangle 29706">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 name="Table 2">
            <a:extLst>
              <a:ext uri="{FF2B5EF4-FFF2-40B4-BE49-F238E27FC236}">
                <a16:creationId xmlns:a16="http://schemas.microsoft.com/office/drawing/2014/main" id="{9687D34D-E0AE-34AC-183B-F5CEC1E78FD4}"/>
              </a:ext>
            </a:extLst>
          </p:cNvPr>
          <p:cNvGraphicFramePr>
            <a:graphicFrameLocks noGrp="1"/>
          </p:cNvGraphicFramePr>
          <p:nvPr>
            <p:extLst>
              <p:ext uri="{D42A27DB-BD31-4B8C-83A1-F6EECF244321}">
                <p14:modId xmlns:p14="http://schemas.microsoft.com/office/powerpoint/2010/main" val="3191094359"/>
              </p:ext>
            </p:extLst>
          </p:nvPr>
        </p:nvGraphicFramePr>
        <p:xfrm>
          <a:off x="475499" y="2116505"/>
          <a:ext cx="4706751" cy="2624993"/>
        </p:xfrm>
        <a:graphic>
          <a:graphicData uri="http://schemas.openxmlformats.org/drawingml/2006/table">
            <a:tbl>
              <a:tblPr firstRow="1" bandRow="1">
                <a:solidFill>
                  <a:schemeClr val="bg1">
                    <a:lumMod val="95000"/>
                  </a:schemeClr>
                </a:solidFill>
                <a:tableStyleId>{5C22544A-7EE6-4342-B048-85BDC9FD1C3A}</a:tableStyleId>
              </a:tblPr>
              <a:tblGrid>
                <a:gridCol w="1627867">
                  <a:extLst>
                    <a:ext uri="{9D8B030D-6E8A-4147-A177-3AD203B41FA5}">
                      <a16:colId xmlns:a16="http://schemas.microsoft.com/office/drawing/2014/main" val="3376960313"/>
                    </a:ext>
                  </a:extLst>
                </a:gridCol>
                <a:gridCol w="1002183">
                  <a:extLst>
                    <a:ext uri="{9D8B030D-6E8A-4147-A177-3AD203B41FA5}">
                      <a16:colId xmlns:a16="http://schemas.microsoft.com/office/drawing/2014/main" val="581725380"/>
                    </a:ext>
                  </a:extLst>
                </a:gridCol>
                <a:gridCol w="2076701">
                  <a:extLst>
                    <a:ext uri="{9D8B030D-6E8A-4147-A177-3AD203B41FA5}">
                      <a16:colId xmlns:a16="http://schemas.microsoft.com/office/drawing/2014/main" val="1682018209"/>
                    </a:ext>
                  </a:extLst>
                </a:gridCol>
              </a:tblGrid>
              <a:tr h="1016291">
                <a:tc>
                  <a:txBody>
                    <a:bodyPr/>
                    <a:lstStyle/>
                    <a:p>
                      <a:r>
                        <a:rPr lang="en-US" sz="2500" b="0" cap="none" spc="0">
                          <a:solidFill>
                            <a:schemeClr val="bg1"/>
                          </a:solidFill>
                        </a:rPr>
                        <a:t>Years of Service</a:t>
                      </a:r>
                    </a:p>
                  </a:txBody>
                  <a:tcPr marL="143610" marR="143610" marT="143610" marB="71805"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500" b="0" cap="none" spc="0">
                          <a:solidFill>
                            <a:schemeClr val="bg1"/>
                          </a:solidFill>
                        </a:rPr>
                        <a:t>Age</a:t>
                      </a:r>
                    </a:p>
                  </a:txBody>
                  <a:tcPr marL="143610" marR="143610" marT="143610" marB="71805"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500" b="0" cap="none" spc="0">
                          <a:solidFill>
                            <a:schemeClr val="bg1"/>
                          </a:solidFill>
                        </a:rPr>
                        <a:t>Percentage</a:t>
                      </a:r>
                    </a:p>
                  </a:txBody>
                  <a:tcPr marL="143610" marR="143610" marT="143610" marB="71805"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653318042"/>
                  </a:ext>
                </a:extLst>
              </a:tr>
              <a:tr h="536234">
                <a:tc>
                  <a:txBody>
                    <a:bodyPr/>
                    <a:lstStyle/>
                    <a:p>
                      <a:r>
                        <a:rPr lang="en-US" sz="1900" cap="none" spc="0">
                          <a:solidFill>
                            <a:schemeClr val="tx1"/>
                          </a:solidFill>
                        </a:rPr>
                        <a:t>12</a:t>
                      </a:r>
                    </a:p>
                  </a:txBody>
                  <a:tcPr marL="143610" marR="143610" marT="143610" marB="71805">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900" cap="none" spc="0">
                          <a:solidFill>
                            <a:schemeClr val="tx1"/>
                          </a:solidFill>
                        </a:rPr>
                        <a:t>55</a:t>
                      </a:r>
                    </a:p>
                  </a:txBody>
                  <a:tcPr marL="143610" marR="143610" marT="143610" marB="71805">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900" cap="none" spc="0">
                          <a:solidFill>
                            <a:schemeClr val="tx1"/>
                          </a:solidFill>
                        </a:rPr>
                        <a:t>40%</a:t>
                      </a:r>
                    </a:p>
                  </a:txBody>
                  <a:tcPr marL="143610" marR="143610" marT="143610" marB="71805">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51805676"/>
                  </a:ext>
                </a:extLst>
              </a:tr>
              <a:tr h="536234">
                <a:tc>
                  <a:txBody>
                    <a:bodyPr/>
                    <a:lstStyle/>
                    <a:p>
                      <a:r>
                        <a:rPr lang="en-US" sz="1900" cap="none" spc="0">
                          <a:solidFill>
                            <a:schemeClr val="tx1"/>
                          </a:solidFill>
                        </a:rPr>
                        <a:t>20</a:t>
                      </a:r>
                    </a:p>
                  </a:txBody>
                  <a:tcPr marL="143610" marR="143610" marT="143610" marB="7180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900" cap="none" spc="0">
                          <a:solidFill>
                            <a:schemeClr val="tx1"/>
                          </a:solidFill>
                        </a:rPr>
                        <a:t>50</a:t>
                      </a:r>
                    </a:p>
                  </a:txBody>
                  <a:tcPr marL="143610" marR="143610" marT="143610" marB="7180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900" cap="none" spc="0">
                          <a:solidFill>
                            <a:schemeClr val="tx1"/>
                          </a:solidFill>
                        </a:rPr>
                        <a:t>66%</a:t>
                      </a:r>
                    </a:p>
                  </a:txBody>
                  <a:tcPr marL="143610" marR="143610" marT="143610" marB="7180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54585899"/>
                  </a:ext>
                </a:extLst>
              </a:tr>
              <a:tr h="536234">
                <a:tc>
                  <a:txBody>
                    <a:bodyPr/>
                    <a:lstStyle/>
                    <a:p>
                      <a:r>
                        <a:rPr lang="en-US" sz="1900" cap="none" spc="0">
                          <a:solidFill>
                            <a:schemeClr val="tx1"/>
                          </a:solidFill>
                        </a:rPr>
                        <a:t>25</a:t>
                      </a:r>
                    </a:p>
                  </a:txBody>
                  <a:tcPr marL="143610" marR="143610" marT="143610" marB="7180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900" cap="none" spc="0">
                          <a:solidFill>
                            <a:schemeClr val="tx1"/>
                          </a:solidFill>
                        </a:rPr>
                        <a:t>Any</a:t>
                      </a:r>
                    </a:p>
                  </a:txBody>
                  <a:tcPr marL="143610" marR="143610" marT="143610" marB="7180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900" cap="none" spc="0">
                          <a:solidFill>
                            <a:schemeClr val="tx1"/>
                          </a:solidFill>
                        </a:rPr>
                        <a:t>83%</a:t>
                      </a:r>
                    </a:p>
                  </a:txBody>
                  <a:tcPr marL="143610" marR="143610" marT="143610" marB="7180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860819167"/>
                  </a:ext>
                </a:extLst>
              </a:tr>
            </a:tbl>
          </a:graphicData>
        </a:graphic>
      </p:graphicFrame>
    </p:spTree>
    <p:extLst>
      <p:ext uri="{BB962C8B-B14F-4D97-AF65-F5344CB8AC3E}">
        <p14:creationId xmlns:p14="http://schemas.microsoft.com/office/powerpoint/2010/main" val="19226790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8" name="Rectangle 11264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2642" name="Rectangle 2"/>
          <p:cNvSpPr>
            <a:spLocks noGrp="1" noRot="1" noChangeArrowheads="1"/>
          </p:cNvSpPr>
          <p:nvPr>
            <p:ph type="title"/>
          </p:nvPr>
        </p:nvSpPr>
        <p:spPr>
          <a:xfrm>
            <a:off x="743199" y="286603"/>
            <a:ext cx="5063240" cy="1450757"/>
          </a:xfrm>
        </p:spPr>
        <p:txBody>
          <a:bodyPr>
            <a:normAutofit/>
          </a:bodyPr>
          <a:lstStyle/>
          <a:p>
            <a:pPr eaLnBrk="1" hangingPunct="1">
              <a:defRPr/>
            </a:pPr>
            <a:r>
              <a:rPr lang="en-US" sz="4400">
                <a:solidFill>
                  <a:schemeClr val="accent2"/>
                </a:solidFill>
              </a:rPr>
              <a:t>Average Final Compensation (AFC)</a:t>
            </a:r>
          </a:p>
        </p:txBody>
      </p:sp>
      <p:sp>
        <p:nvSpPr>
          <p:cNvPr id="112643" name="Rectangle 3"/>
          <p:cNvSpPr>
            <a:spLocks noGrp="1" noRot="1" noChangeArrowheads="1"/>
          </p:cNvSpPr>
          <p:nvPr>
            <p:ph idx="1"/>
          </p:nvPr>
        </p:nvSpPr>
        <p:spPr>
          <a:xfrm>
            <a:off x="783153" y="2023962"/>
            <a:ext cx="5023286" cy="3845131"/>
          </a:xfrm>
        </p:spPr>
        <p:txBody>
          <a:bodyPr>
            <a:normAutofit/>
          </a:bodyPr>
          <a:lstStyle/>
          <a:p>
            <a:pPr eaLnBrk="1" hangingPunct="1">
              <a:defRPr/>
            </a:pPr>
            <a:r>
              <a:rPr lang="en-US" sz="1700" dirty="0"/>
              <a:t>Average of the Highest 36 Consecutive Full Months of Earned Compensation</a:t>
            </a:r>
          </a:p>
          <a:p>
            <a:pPr eaLnBrk="1" hangingPunct="1">
              <a:defRPr/>
            </a:pPr>
            <a:r>
              <a:rPr lang="en-US" sz="1700" dirty="0"/>
              <a:t>Full amount earned on a regular tour of duty including holiday pay, educational and seniority pay, step-up pay and state supplemental pay</a:t>
            </a:r>
          </a:p>
          <a:p>
            <a:pPr eaLnBrk="1" hangingPunct="1">
              <a:defRPr/>
            </a:pPr>
            <a:r>
              <a:rPr lang="en-US" sz="1700" dirty="0"/>
              <a:t>DOES NOT include payments in lieu of unused annual or sick leave, bonuses, terminal pay, severance pay, or ANY type of irregular or nonrecurring payment</a:t>
            </a:r>
          </a:p>
          <a:p>
            <a:pPr eaLnBrk="1" hangingPunct="1">
              <a:defRPr/>
            </a:pPr>
            <a:r>
              <a:rPr lang="en-US" sz="1700" dirty="0"/>
              <a:t>DOES NOT include overtime that is scheduled outside the regular tour of duty (emergency, call-in, held-over, trading shifts, special events, staffing shortage)</a:t>
            </a:r>
          </a:p>
          <a:p>
            <a:pPr eaLnBrk="1" hangingPunct="1">
              <a:defRPr/>
            </a:pPr>
            <a:endParaRPr lang="en-US" sz="1700" dirty="0"/>
          </a:p>
        </p:txBody>
      </p:sp>
      <p:sp>
        <p:nvSpPr>
          <p:cNvPr id="112650" name="Rectangle 11264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52" name="Rectangle 11265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3989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822960" y="286603"/>
            <a:ext cx="7543800" cy="1450757"/>
          </a:xfrm>
        </p:spPr>
        <p:txBody>
          <a:bodyPr>
            <a:normAutofit/>
          </a:bodyPr>
          <a:lstStyle/>
          <a:p>
            <a:pPr eaLnBrk="1" hangingPunct="1">
              <a:defRPr/>
            </a:pPr>
            <a:r>
              <a:rPr lang="en-US"/>
              <a:t>Benefit Options</a:t>
            </a:r>
            <a:endParaRPr lang="en-US" dirty="0"/>
          </a:p>
        </p:txBody>
      </p:sp>
      <p:graphicFrame>
        <p:nvGraphicFramePr>
          <p:cNvPr id="112645" name="Rectangle 3">
            <a:extLst>
              <a:ext uri="{FF2B5EF4-FFF2-40B4-BE49-F238E27FC236}">
                <a16:creationId xmlns:a16="http://schemas.microsoft.com/office/drawing/2014/main" id="{BFE728E7-5C12-27DB-67DA-2349A8E5F406}"/>
              </a:ext>
            </a:extLst>
          </p:cNvPr>
          <p:cNvGraphicFramePr>
            <a:graphicFrameLocks noGrp="1"/>
          </p:cNvGraphicFramePr>
          <p:nvPr>
            <p:ph idx="1"/>
            <p:extLst>
              <p:ext uri="{D42A27DB-BD31-4B8C-83A1-F6EECF244321}">
                <p14:modId xmlns:p14="http://schemas.microsoft.com/office/powerpoint/2010/main" val="2633486179"/>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33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91" name="Rectangle 11369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3666" name="Rectangle 2"/>
          <p:cNvSpPr>
            <a:spLocks noGrp="1" noRot="1" noChangeArrowheads="1"/>
          </p:cNvSpPr>
          <p:nvPr>
            <p:ph type="title"/>
          </p:nvPr>
        </p:nvSpPr>
        <p:spPr>
          <a:xfrm>
            <a:off x="743199" y="286603"/>
            <a:ext cx="5063240" cy="1450757"/>
          </a:xfrm>
        </p:spPr>
        <p:txBody>
          <a:bodyPr>
            <a:normAutofit fontScale="90000"/>
          </a:bodyPr>
          <a:lstStyle/>
          <a:p>
            <a:pPr eaLnBrk="1" hangingPunct="1">
              <a:defRPr/>
            </a:pPr>
            <a:r>
              <a:rPr lang="en-US" sz="5300" u="sng" dirty="0">
                <a:solidFill>
                  <a:schemeClr val="accent2"/>
                </a:solidFill>
              </a:rPr>
              <a:t>“POP UP Provision”</a:t>
            </a:r>
            <a:br>
              <a:rPr lang="en-US" sz="5300" u="sng" dirty="0">
                <a:solidFill>
                  <a:schemeClr val="accent2"/>
                </a:solidFill>
              </a:rPr>
            </a:br>
            <a:br>
              <a:rPr lang="en-US" sz="1200" baseline="30000" dirty="0">
                <a:solidFill>
                  <a:schemeClr val="accent2"/>
                </a:solidFill>
                <a:latin typeface="+mn-lt"/>
              </a:rPr>
            </a:br>
            <a:br>
              <a:rPr lang="en-US" sz="1200" baseline="30000" dirty="0">
                <a:solidFill>
                  <a:schemeClr val="accent2"/>
                </a:solidFill>
              </a:rPr>
            </a:br>
            <a:br>
              <a:rPr lang="en-US" sz="1200" baseline="30000" dirty="0">
                <a:solidFill>
                  <a:schemeClr val="accent2"/>
                </a:solidFill>
              </a:rPr>
            </a:br>
            <a:br>
              <a:rPr lang="en-US" sz="1200" baseline="30000" dirty="0">
                <a:solidFill>
                  <a:schemeClr val="accent2"/>
                </a:solidFill>
              </a:rPr>
            </a:br>
            <a:br>
              <a:rPr lang="en-US" sz="1200" baseline="30000" dirty="0">
                <a:solidFill>
                  <a:schemeClr val="accent2"/>
                </a:solidFill>
              </a:rPr>
            </a:br>
            <a:br>
              <a:rPr lang="en-US" sz="1200" baseline="30000" dirty="0">
                <a:solidFill>
                  <a:schemeClr val="accent2"/>
                </a:solidFill>
              </a:rPr>
            </a:br>
            <a:br>
              <a:rPr lang="en-US" sz="1200" baseline="30000" dirty="0">
                <a:solidFill>
                  <a:schemeClr val="accent2"/>
                </a:solidFill>
              </a:rPr>
            </a:br>
            <a:endParaRPr lang="en-US" sz="1200" dirty="0">
              <a:solidFill>
                <a:schemeClr val="accent2"/>
              </a:solidFill>
            </a:endParaRPr>
          </a:p>
        </p:txBody>
      </p:sp>
      <p:sp>
        <p:nvSpPr>
          <p:cNvPr id="113686" name="Rectangle 3"/>
          <p:cNvSpPr>
            <a:spLocks noGrp="1" noRot="1" noChangeArrowheads="1"/>
          </p:cNvSpPr>
          <p:nvPr>
            <p:ph idx="1"/>
          </p:nvPr>
        </p:nvSpPr>
        <p:spPr>
          <a:xfrm>
            <a:off x="783153" y="2023962"/>
            <a:ext cx="5023286" cy="3845131"/>
          </a:xfrm>
        </p:spPr>
        <p:txBody>
          <a:bodyPr>
            <a:normAutofit/>
          </a:bodyPr>
          <a:lstStyle/>
          <a:p>
            <a:pPr>
              <a:defRPr/>
            </a:pPr>
            <a:r>
              <a:rPr lang="en-US" sz="2600" dirty="0">
                <a:latin typeface="+mn-lt"/>
              </a:rPr>
              <a:t>Option 4-2 – Same as 2 BUT benefits convert to maximum if beneficiary dies 1</a:t>
            </a:r>
            <a:r>
              <a:rPr lang="en-US" sz="2600" baseline="30000" dirty="0">
                <a:latin typeface="+mn-lt"/>
              </a:rPr>
              <a:t>st</a:t>
            </a:r>
          </a:p>
          <a:p>
            <a:pPr>
              <a:defRPr/>
            </a:pPr>
            <a:r>
              <a:rPr lang="en-US" sz="2600" dirty="0">
                <a:latin typeface="+mn-lt"/>
              </a:rPr>
              <a:t>Option 4-3 – Same as 3 BUT benefits convert to maximum if beneficiary dies 1</a:t>
            </a:r>
            <a:r>
              <a:rPr lang="en-US" sz="2600" baseline="30000" dirty="0">
                <a:latin typeface="+mn-lt"/>
              </a:rPr>
              <a:t>st</a:t>
            </a:r>
            <a:br>
              <a:rPr lang="en-US" sz="2600" baseline="30000" dirty="0">
                <a:latin typeface="+mn-lt"/>
              </a:rPr>
            </a:br>
            <a:endParaRPr lang="en-US" sz="2600" dirty="0"/>
          </a:p>
          <a:p>
            <a:pPr eaLnBrk="1" hangingPunct="1">
              <a:defRPr/>
            </a:pPr>
            <a:endParaRPr lang="en-US" sz="2600" dirty="0"/>
          </a:p>
          <a:p>
            <a:pPr eaLnBrk="1" hangingPunct="1">
              <a:defRPr/>
            </a:pPr>
            <a:endParaRPr lang="en-US" sz="1300" dirty="0"/>
          </a:p>
          <a:p>
            <a:pPr eaLnBrk="1" hangingPunct="1">
              <a:defRPr/>
            </a:pPr>
            <a:endParaRPr lang="en-US" sz="1300" dirty="0"/>
          </a:p>
        </p:txBody>
      </p:sp>
      <p:sp>
        <p:nvSpPr>
          <p:cNvPr id="113693" name="Rectangle 11369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3695" name="Rectangle 11369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2608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602" name="Rectangle 2"/>
          <p:cNvSpPr>
            <a:spLocks noGrp="1" noRot="1" noChangeArrowheads="1"/>
          </p:cNvSpPr>
          <p:nvPr>
            <p:ph type="title"/>
          </p:nvPr>
        </p:nvSpPr>
        <p:spPr>
          <a:xfrm>
            <a:off x="743199" y="286603"/>
            <a:ext cx="5063240" cy="1450757"/>
          </a:xfrm>
        </p:spPr>
        <p:txBody>
          <a:bodyPr>
            <a:normAutofit/>
          </a:bodyPr>
          <a:lstStyle/>
          <a:p>
            <a:pPr eaLnBrk="1" hangingPunct="1">
              <a:defRPr/>
            </a:pPr>
            <a:r>
              <a:rPr lang="en-US" dirty="0">
                <a:solidFill>
                  <a:schemeClr val="accent2"/>
                </a:solidFill>
              </a:rPr>
              <a:t>COLA and TAXES</a:t>
            </a:r>
          </a:p>
        </p:txBody>
      </p:sp>
      <p:sp>
        <p:nvSpPr>
          <p:cNvPr id="25603" name="Rectangle 3"/>
          <p:cNvSpPr>
            <a:spLocks noGrp="1" noRot="1" noChangeArrowheads="1"/>
          </p:cNvSpPr>
          <p:nvPr>
            <p:ph idx="1"/>
          </p:nvPr>
        </p:nvSpPr>
        <p:spPr>
          <a:xfrm>
            <a:off x="783153" y="2023962"/>
            <a:ext cx="5023286" cy="3845131"/>
          </a:xfrm>
        </p:spPr>
        <p:txBody>
          <a:bodyPr>
            <a:normAutofit fontScale="32500" lnSpcReduction="20000"/>
          </a:bodyPr>
          <a:lstStyle/>
          <a:p>
            <a:pPr marL="0" indent="0" eaLnBrk="1" hangingPunct="1">
              <a:buNone/>
              <a:defRPr/>
            </a:pPr>
            <a:endParaRPr lang="en-US" sz="1300" dirty="0"/>
          </a:p>
          <a:p>
            <a:pPr eaLnBrk="1" hangingPunct="1">
              <a:defRPr/>
            </a:pPr>
            <a:r>
              <a:rPr lang="en-US" sz="4500" dirty="0"/>
              <a:t>May elect to receive an annual 2.5% COLA by taking an actuarially reduced benefit. Average reduction to initial benefit is 18-20%.</a:t>
            </a:r>
          </a:p>
          <a:p>
            <a:pPr eaLnBrk="1" hangingPunct="1">
              <a:defRPr/>
            </a:pPr>
            <a:r>
              <a:rPr lang="en-US" sz="4500" dirty="0"/>
              <a:t>COLA is payable annually on your anniversary retirement date beginning after age 55.</a:t>
            </a:r>
          </a:p>
          <a:p>
            <a:pPr>
              <a:defRPr/>
            </a:pPr>
            <a:r>
              <a:rPr lang="en-US" sz="4500" dirty="0"/>
              <a:t>You may request an ESTIMATE for the Automatic COLA by contacting the retirement office.</a:t>
            </a:r>
          </a:p>
          <a:p>
            <a:pPr>
              <a:defRPr/>
            </a:pPr>
            <a:r>
              <a:rPr lang="en-US" sz="4500" dirty="0"/>
              <a:t>May be </a:t>
            </a:r>
            <a:r>
              <a:rPr lang="en-US" sz="4300" dirty="0"/>
              <a:t>eligible</a:t>
            </a:r>
            <a:r>
              <a:rPr lang="en-US" sz="4500" dirty="0"/>
              <a:t> to receive an exclusion on federal income taxes for post tax insurance premiums withheld from your FRS benefit.</a:t>
            </a:r>
          </a:p>
          <a:p>
            <a:pPr>
              <a:defRPr/>
            </a:pPr>
            <a:r>
              <a:rPr lang="en-US" sz="4500" dirty="0"/>
              <a:t>FRS benefits are exempt from LA state income taxes.</a:t>
            </a:r>
          </a:p>
          <a:p>
            <a:pPr>
              <a:defRPr/>
            </a:pPr>
            <a:r>
              <a:rPr lang="en-US" sz="4500" dirty="0"/>
              <a:t>If you rollover DROP funds those funds may no longer be exempt from state taxes.</a:t>
            </a:r>
          </a:p>
          <a:p>
            <a:pPr>
              <a:defRPr/>
            </a:pPr>
            <a:r>
              <a:rPr lang="en-US" sz="4500" dirty="0"/>
              <a:t>Social Security benefits may be reduced based upon receiving benefits from FRS (Windfall Elimination Provision).</a:t>
            </a:r>
          </a:p>
        </p:txBody>
      </p:sp>
      <p:sp>
        <p:nvSpPr>
          <p:cNvPr id="25610" name="Rectangle 2560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612" name="Rectangle 256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2562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822960" y="286603"/>
            <a:ext cx="7543800" cy="1450757"/>
          </a:xfrm>
        </p:spPr>
        <p:txBody>
          <a:bodyPr>
            <a:normAutofit/>
          </a:bodyPr>
          <a:lstStyle/>
          <a:p>
            <a:pPr eaLnBrk="1" hangingPunct="1">
              <a:defRPr/>
            </a:pPr>
            <a:r>
              <a:rPr lang="en-US"/>
              <a:t>Deferred Retirement Option Plan (DROP)</a:t>
            </a:r>
            <a:endParaRPr lang="en-US" dirty="0"/>
          </a:p>
        </p:txBody>
      </p:sp>
      <p:graphicFrame>
        <p:nvGraphicFramePr>
          <p:cNvPr id="25605" name="Rectangle 3">
            <a:extLst>
              <a:ext uri="{FF2B5EF4-FFF2-40B4-BE49-F238E27FC236}">
                <a16:creationId xmlns:a16="http://schemas.microsoft.com/office/drawing/2014/main" id="{4215119E-F584-A04F-E5A4-9C68F20882F9}"/>
              </a:ext>
            </a:extLst>
          </p:cNvPr>
          <p:cNvGraphicFramePr>
            <a:graphicFrameLocks noGrp="1"/>
          </p:cNvGraphicFramePr>
          <p:nvPr>
            <p:ph idx="1"/>
            <p:extLst>
              <p:ext uri="{D42A27DB-BD31-4B8C-83A1-F6EECF244321}">
                <p14:modId xmlns:p14="http://schemas.microsoft.com/office/powerpoint/2010/main" val="480214547"/>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94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74" name="Rectangle 13007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0050" name="Rectangle 2"/>
          <p:cNvSpPr>
            <a:spLocks noGrp="1" noRot="1" noChangeArrowheads="1"/>
          </p:cNvSpPr>
          <p:nvPr>
            <p:ph type="title"/>
          </p:nvPr>
        </p:nvSpPr>
        <p:spPr>
          <a:xfrm>
            <a:off x="743199" y="286603"/>
            <a:ext cx="5063240" cy="1450757"/>
          </a:xfrm>
        </p:spPr>
        <p:txBody>
          <a:bodyPr>
            <a:normAutofit/>
          </a:bodyPr>
          <a:lstStyle/>
          <a:p>
            <a:pPr eaLnBrk="1" hangingPunct="1">
              <a:defRPr/>
            </a:pPr>
            <a:r>
              <a:rPr lang="en-US">
                <a:solidFill>
                  <a:schemeClr val="accent2"/>
                </a:solidFill>
              </a:rPr>
              <a:t>DROP Withdrawals</a:t>
            </a:r>
          </a:p>
        </p:txBody>
      </p:sp>
      <p:sp>
        <p:nvSpPr>
          <p:cNvPr id="130069" name="Rectangle 3"/>
          <p:cNvSpPr>
            <a:spLocks noGrp="1" noRot="1" noChangeArrowheads="1"/>
          </p:cNvSpPr>
          <p:nvPr>
            <p:ph idx="1"/>
          </p:nvPr>
        </p:nvSpPr>
        <p:spPr>
          <a:xfrm>
            <a:off x="783153" y="2023962"/>
            <a:ext cx="5023286" cy="3845131"/>
          </a:xfrm>
        </p:spPr>
        <p:txBody>
          <a:bodyPr>
            <a:noAutofit/>
          </a:bodyPr>
          <a:lstStyle/>
          <a:p>
            <a:pPr eaLnBrk="1" hangingPunct="1">
              <a:defRPr/>
            </a:pPr>
            <a:r>
              <a:rPr lang="en-US" sz="1600" dirty="0"/>
              <a:t>May “roll-over” ALL or PART of your account to any other account eligible to receive direct rollovers</a:t>
            </a:r>
          </a:p>
          <a:p>
            <a:pPr eaLnBrk="1" hangingPunct="1">
              <a:defRPr/>
            </a:pPr>
            <a:r>
              <a:rPr lang="en-US" sz="1600" dirty="0"/>
              <a:t>Types of withdrawals: </a:t>
            </a:r>
          </a:p>
          <a:p>
            <a:pPr lvl="1" eaLnBrk="1" hangingPunct="1">
              <a:defRPr/>
            </a:pPr>
            <a:r>
              <a:rPr lang="en-US" sz="1600" dirty="0"/>
              <a:t>Lump Sum payment of your account balance (subject to negative rate of return if you selected the portfolio account)</a:t>
            </a:r>
          </a:p>
          <a:p>
            <a:pPr lvl="1" eaLnBrk="1" hangingPunct="1">
              <a:defRPr/>
            </a:pPr>
            <a:r>
              <a:rPr lang="en-US" sz="1600" dirty="0"/>
              <a:t>One-Time withdrawals with no limits on frequency</a:t>
            </a:r>
          </a:p>
          <a:p>
            <a:pPr lvl="1" eaLnBrk="1" hangingPunct="1">
              <a:defRPr/>
            </a:pPr>
            <a:r>
              <a:rPr lang="en-US" sz="1600" dirty="0"/>
              <a:t>Monthly withdrawals – can stop and change withdrawal at any time (i.e., you need a one-time withdrawal)</a:t>
            </a:r>
          </a:p>
          <a:p>
            <a:pPr lvl="1" eaLnBrk="1" hangingPunct="1">
              <a:defRPr/>
            </a:pPr>
            <a:r>
              <a:rPr lang="en-US" sz="1600" dirty="0"/>
              <a:t>Annual withdrawals – can stop and change withdrawal at any time </a:t>
            </a:r>
          </a:p>
          <a:p>
            <a:pPr eaLnBrk="1" hangingPunct="1">
              <a:defRPr/>
            </a:pPr>
            <a:r>
              <a:rPr lang="en-US" sz="1600" dirty="0"/>
              <a:t>May convert your DROP account to a “True Annuity” paid over your lifetime</a:t>
            </a:r>
          </a:p>
          <a:p>
            <a:pPr eaLnBrk="1" hangingPunct="1">
              <a:defRPr/>
            </a:pPr>
            <a:r>
              <a:rPr lang="en-US" sz="1600" dirty="0"/>
              <a:t>THERE MAY BE TAX CONSEQUENCES WITH ANY WITHDRAWAL OPTIONS – PLEASE CONSULT YOUR TAX PROFESSIONAL</a:t>
            </a:r>
          </a:p>
        </p:txBody>
      </p:sp>
      <p:sp>
        <p:nvSpPr>
          <p:cNvPr id="130076" name="Rectangle 13007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0078" name="Rectangle 13007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8662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normAutofit/>
          </a:bodyPr>
          <a:lstStyle/>
          <a:p>
            <a:pPr eaLnBrk="1" hangingPunct="1">
              <a:defRPr/>
            </a:pPr>
            <a:r>
              <a:rPr lang="en-US"/>
              <a:t>Initial Benefit Option (IBO)</a:t>
            </a:r>
            <a:endParaRPr lang="en-US" dirty="0"/>
          </a:p>
        </p:txBody>
      </p:sp>
      <p:graphicFrame>
        <p:nvGraphicFramePr>
          <p:cNvPr id="115717" name="Rectangle 3">
            <a:extLst>
              <a:ext uri="{FF2B5EF4-FFF2-40B4-BE49-F238E27FC236}">
                <a16:creationId xmlns:a16="http://schemas.microsoft.com/office/drawing/2014/main" id="{5A977B5B-36B5-57F8-F321-5CE7DD3A27B4}"/>
              </a:ext>
            </a:extLst>
          </p:cNvPr>
          <p:cNvGraphicFramePr>
            <a:graphicFrameLocks noGrp="1"/>
          </p:cNvGraphicFramePr>
          <p:nvPr>
            <p:ph idx="1"/>
            <p:extLst>
              <p:ext uri="{D42A27DB-BD31-4B8C-83A1-F6EECF244321}">
                <p14:modId xmlns:p14="http://schemas.microsoft.com/office/powerpoint/2010/main" val="677836642"/>
              </p:ext>
            </p:extLst>
          </p:nvPr>
        </p:nvGraphicFramePr>
        <p:xfrm>
          <a:off x="685800" y="2257654"/>
          <a:ext cx="7765256" cy="33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56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822960" y="286603"/>
            <a:ext cx="7543800" cy="1450757"/>
          </a:xfrm>
        </p:spPr>
        <p:txBody>
          <a:bodyPr>
            <a:normAutofit/>
          </a:bodyPr>
          <a:lstStyle/>
          <a:p>
            <a:pPr eaLnBrk="1" hangingPunct="1">
              <a:defRPr/>
            </a:pPr>
            <a:r>
              <a:rPr lang="en-US"/>
              <a:t>FRS Overview</a:t>
            </a:r>
          </a:p>
        </p:txBody>
      </p:sp>
      <p:graphicFrame>
        <p:nvGraphicFramePr>
          <p:cNvPr id="149516" name="Rectangle 3">
            <a:extLst>
              <a:ext uri="{FF2B5EF4-FFF2-40B4-BE49-F238E27FC236}">
                <a16:creationId xmlns:a16="http://schemas.microsoft.com/office/drawing/2014/main" id="{DBDC3126-D22A-4304-FD01-CE1AB5D0D54E}"/>
              </a:ext>
            </a:extLst>
          </p:cNvPr>
          <p:cNvGraphicFramePr>
            <a:graphicFrameLocks noGrp="1"/>
          </p:cNvGraphicFramePr>
          <p:nvPr>
            <p:ph idx="1"/>
            <p:extLst>
              <p:ext uri="{D42A27DB-BD31-4B8C-83A1-F6EECF244321}">
                <p14:modId xmlns:p14="http://schemas.microsoft.com/office/powerpoint/2010/main" val="3715246555"/>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1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7734" name="Rectangle 2773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736" name="Rectangle 2773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738" name="Straight Connector 2773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740" name="Rectangle 27739">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Rot="1" noChangeArrowheads="1"/>
          </p:cNvSpPr>
          <p:nvPr>
            <p:ph type="title"/>
          </p:nvPr>
        </p:nvSpPr>
        <p:spPr>
          <a:xfrm>
            <a:off x="475499" y="4550229"/>
            <a:ext cx="8181805" cy="1057655"/>
          </a:xfrm>
        </p:spPr>
        <p:txBody>
          <a:bodyPr vert="horz" lIns="91440" tIns="45720" rIns="91440" bIns="45720" rtlCol="0" anchor="b">
            <a:normAutofit/>
          </a:bodyPr>
          <a:lstStyle/>
          <a:p>
            <a:pPr>
              <a:defRPr/>
            </a:pPr>
            <a:r>
              <a:rPr lang="en-US" sz="2100">
                <a:solidFill>
                  <a:schemeClr val="tx1">
                    <a:lumMod val="85000"/>
                    <a:lumOff val="15000"/>
                  </a:schemeClr>
                </a:solidFill>
              </a:rPr>
              <a:t>DROP/IBO Comparison</a:t>
            </a:r>
            <a:br>
              <a:rPr lang="en-US" sz="2100">
                <a:solidFill>
                  <a:schemeClr val="tx1">
                    <a:lumMod val="85000"/>
                    <a:lumOff val="15000"/>
                  </a:schemeClr>
                </a:solidFill>
              </a:rPr>
            </a:br>
            <a:br>
              <a:rPr lang="en-US" sz="2100">
                <a:solidFill>
                  <a:schemeClr val="tx1">
                    <a:lumMod val="85000"/>
                    <a:lumOff val="15000"/>
                  </a:schemeClr>
                </a:solidFill>
              </a:rPr>
            </a:br>
            <a:r>
              <a:rPr lang="en-US" sz="2100">
                <a:solidFill>
                  <a:schemeClr val="tx1">
                    <a:lumMod val="85000"/>
                    <a:lumOff val="15000"/>
                  </a:schemeClr>
                </a:solidFill>
              </a:rPr>
              <a:t>AFC = $50k     Yrs. of Svc = 25   Retiree Age = 50  Ben Age = 50</a:t>
            </a:r>
          </a:p>
        </p:txBody>
      </p:sp>
      <p:cxnSp>
        <p:nvCxnSpPr>
          <p:cNvPr id="27742" name="Straight Connector 27741">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744" name="Rectangle 27743">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746" name="Rectangle 27745">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7729" name="Group 81"/>
          <p:cNvGraphicFramePr>
            <a:graphicFrameLocks noGrp="1"/>
          </p:cNvGraphicFramePr>
          <p:nvPr>
            <p:extLst>
              <p:ext uri="{D42A27DB-BD31-4B8C-83A1-F6EECF244321}">
                <p14:modId xmlns:p14="http://schemas.microsoft.com/office/powerpoint/2010/main" val="1861045516"/>
              </p:ext>
            </p:extLst>
          </p:nvPr>
        </p:nvGraphicFramePr>
        <p:xfrm>
          <a:off x="476592" y="841829"/>
          <a:ext cx="8187350" cy="3199240"/>
        </p:xfrm>
        <a:graphic>
          <a:graphicData uri="http://schemas.openxmlformats.org/drawingml/2006/table">
            <a:tbl>
              <a:tblPr firstRow="1" bandRow="1"/>
              <a:tblGrid>
                <a:gridCol w="1409815">
                  <a:extLst>
                    <a:ext uri="{9D8B030D-6E8A-4147-A177-3AD203B41FA5}">
                      <a16:colId xmlns:a16="http://schemas.microsoft.com/office/drawing/2014/main" val="20000"/>
                    </a:ext>
                  </a:extLst>
                </a:gridCol>
                <a:gridCol w="1258960">
                  <a:extLst>
                    <a:ext uri="{9D8B030D-6E8A-4147-A177-3AD203B41FA5}">
                      <a16:colId xmlns:a16="http://schemas.microsoft.com/office/drawing/2014/main" val="20001"/>
                    </a:ext>
                  </a:extLst>
                </a:gridCol>
                <a:gridCol w="1862382">
                  <a:extLst>
                    <a:ext uri="{9D8B030D-6E8A-4147-A177-3AD203B41FA5}">
                      <a16:colId xmlns:a16="http://schemas.microsoft.com/office/drawing/2014/main" val="20002"/>
                    </a:ext>
                  </a:extLst>
                </a:gridCol>
                <a:gridCol w="1862382">
                  <a:extLst>
                    <a:ext uri="{9D8B030D-6E8A-4147-A177-3AD203B41FA5}">
                      <a16:colId xmlns:a16="http://schemas.microsoft.com/office/drawing/2014/main" val="20003"/>
                    </a:ext>
                  </a:extLst>
                </a:gridCol>
                <a:gridCol w="1793811">
                  <a:extLst>
                    <a:ext uri="{9D8B030D-6E8A-4147-A177-3AD203B41FA5}">
                      <a16:colId xmlns:a16="http://schemas.microsoft.com/office/drawing/2014/main" val="20004"/>
                    </a:ext>
                  </a:extLst>
                </a:gridCol>
              </a:tblGrid>
              <a:tr h="73069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1" i="0" u="none" strike="noStrike" cap="none" normalizeH="0" baseline="0">
                          <a:ln>
                            <a:noFill/>
                          </a:ln>
                          <a:solidFill>
                            <a:schemeClr val="tx1"/>
                          </a:solidFill>
                          <a:effectLst/>
                          <a:latin typeface="+mn-lt"/>
                          <a:cs typeface="Arial" charset="0"/>
                        </a:rPr>
                        <a:t>OPTION</a:t>
                      </a:r>
                    </a:p>
                  </a:txBody>
                  <a:tcPr marL="98742" marR="98742" marT="49371" marB="4937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1" i="0" u="none" strike="noStrike" cap="none" normalizeH="0" baseline="0">
                          <a:ln>
                            <a:noFill/>
                          </a:ln>
                          <a:solidFill>
                            <a:schemeClr val="tx1"/>
                          </a:solidFill>
                          <a:effectLst/>
                          <a:latin typeface="+mn-lt"/>
                          <a:cs typeface="Arial" charset="0"/>
                        </a:rPr>
                        <a:t>Regular Retire</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1" i="0" u="none" strike="noStrike" cap="none" normalizeH="0" baseline="0">
                          <a:ln>
                            <a:noFill/>
                          </a:ln>
                          <a:solidFill>
                            <a:schemeClr val="tx1"/>
                          </a:solidFill>
                          <a:effectLst/>
                          <a:latin typeface="+mn-lt"/>
                          <a:cs typeface="Arial" charset="0"/>
                        </a:rPr>
                        <a:t>DROP</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1" i="0" u="none" strike="noStrike" cap="none" normalizeH="0" baseline="0">
                          <a:ln>
                            <a:noFill/>
                          </a:ln>
                          <a:solidFill>
                            <a:schemeClr val="tx1"/>
                          </a:solidFill>
                          <a:effectLst/>
                          <a:latin typeface="+mn-lt"/>
                          <a:cs typeface="Arial" charset="0"/>
                        </a:rPr>
                        <a:t>IBO (36)</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1" i="0" u="none" strike="noStrike" cap="none" normalizeH="0" baseline="0">
                          <a:ln>
                            <a:noFill/>
                          </a:ln>
                          <a:solidFill>
                            <a:schemeClr val="tx1"/>
                          </a:solidFill>
                          <a:effectLst/>
                          <a:latin typeface="+mn-lt"/>
                          <a:cs typeface="Arial" charset="0"/>
                        </a:rPr>
                        <a:t>IBO (24)</a:t>
                      </a:r>
                    </a:p>
                  </a:txBody>
                  <a:tcPr marL="98742" marR="98742" marT="49371" marB="4937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06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Lump Sum</a:t>
                      </a:r>
                    </a:p>
                  </a:txBody>
                  <a:tcPr marL="98742" marR="98742" marT="49371" marB="4937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NONE</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$113,815 (opt 2)</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$124,992 (opt 2)</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$83,328 (opt 2)</a:t>
                      </a:r>
                    </a:p>
                  </a:txBody>
                  <a:tcPr marL="98742" marR="98742" marT="49371" marB="4937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4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Maximum</a:t>
                      </a:r>
                    </a:p>
                  </a:txBody>
                  <a:tcPr marL="98742" marR="98742" marT="49371" marB="4937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$3,472</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$3,472</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$2,582</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$2,878</a:t>
                      </a:r>
                    </a:p>
                  </a:txBody>
                  <a:tcPr marL="98742" marR="98742" marT="49371" marB="4937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44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Option 1</a:t>
                      </a:r>
                    </a:p>
                  </a:txBody>
                  <a:tcPr marL="98742" marR="98742" marT="49371" marB="4937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$3,463</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$3,463</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Not Available</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Not Available</a:t>
                      </a:r>
                    </a:p>
                  </a:txBody>
                  <a:tcPr marL="98742" marR="98742" marT="49371" marB="4937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4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Option 2</a:t>
                      </a:r>
                    </a:p>
                  </a:txBody>
                  <a:tcPr marL="98742" marR="98742" marT="49371" marB="4937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$3,161</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$3,161</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$2,351</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$2,621</a:t>
                      </a:r>
                    </a:p>
                  </a:txBody>
                  <a:tcPr marL="98742" marR="98742" marT="49371" marB="4937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44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Option 3</a:t>
                      </a:r>
                    </a:p>
                  </a:txBody>
                  <a:tcPr marL="98742" marR="98742" marT="49371" marB="4937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$3,309</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$3,309</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$2,461</a:t>
                      </a:r>
                    </a:p>
                  </a:txBody>
                  <a:tcPr marL="98742" marR="98742" marT="49371" marB="4937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900" b="0" i="0" u="none" strike="noStrike" cap="none" normalizeH="0" baseline="0">
                          <a:ln>
                            <a:noFill/>
                          </a:ln>
                          <a:solidFill>
                            <a:schemeClr val="tx1"/>
                          </a:solidFill>
                          <a:effectLst/>
                          <a:latin typeface="+mn-lt"/>
                          <a:cs typeface="Arial" charset="0"/>
                        </a:rPr>
                        <a:t>$2,744</a:t>
                      </a:r>
                    </a:p>
                  </a:txBody>
                  <a:tcPr marL="98742" marR="98742" marT="49371" marB="4937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56950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29369" y="238539"/>
            <a:ext cx="8263890" cy="1434415"/>
          </a:xfrm>
        </p:spPr>
        <p:txBody>
          <a:bodyPr anchor="b">
            <a:normAutofit/>
          </a:bodyPr>
          <a:lstStyle/>
          <a:p>
            <a:pPr eaLnBrk="1" hangingPunct="1">
              <a:defRPr/>
            </a:pPr>
            <a:r>
              <a:rPr lang="en-US" sz="4700" dirty="0"/>
              <a:t>DROP/IBO INTEREST</a:t>
            </a:r>
          </a:p>
        </p:txBody>
      </p:sp>
      <p:graphicFrame>
        <p:nvGraphicFramePr>
          <p:cNvPr id="25616" name="Rectangle 3">
            <a:extLst>
              <a:ext uri="{FF2B5EF4-FFF2-40B4-BE49-F238E27FC236}">
                <a16:creationId xmlns:a16="http://schemas.microsoft.com/office/drawing/2014/main" id="{C7A6C4E5-DEDB-215A-E672-74662529DA62}"/>
              </a:ext>
            </a:extLst>
          </p:cNvPr>
          <p:cNvGraphicFramePr>
            <a:graphicFrameLocks noGrp="1"/>
          </p:cNvGraphicFramePr>
          <p:nvPr>
            <p:ph idx="1"/>
          </p:nvPr>
        </p:nvGraphicFramePr>
        <p:xfrm>
          <a:off x="429368" y="2071316"/>
          <a:ext cx="8028831" cy="4405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87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DFE635C-C432-47DA-AEAB-A593345C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79FBF3D3-2448-4FF3-B57B-852CB3B85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E040C66D-4F1C-4AC9-9214-C9E6DA54AA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6C55A-3A9E-F20F-7A6C-1AE21ACB51D0}"/>
              </a:ext>
            </a:extLst>
          </p:cNvPr>
          <p:cNvSpPr>
            <a:spLocks noGrp="1"/>
          </p:cNvSpPr>
          <p:nvPr>
            <p:ph type="title"/>
          </p:nvPr>
        </p:nvSpPr>
        <p:spPr>
          <a:xfrm>
            <a:off x="723900" y="643467"/>
            <a:ext cx="4691270" cy="5054008"/>
          </a:xfrm>
        </p:spPr>
        <p:txBody>
          <a:bodyPr vert="horz" lIns="91440" tIns="45720" rIns="91440" bIns="45720" rtlCol="0" anchor="ctr">
            <a:normAutofit/>
          </a:bodyPr>
          <a:lstStyle/>
          <a:p>
            <a:r>
              <a:rPr lang="en-US" sz="5600" dirty="0"/>
              <a:t>Survivor Benefits: Active Contributing Member Not Eligible to Retire</a:t>
            </a:r>
          </a:p>
        </p:txBody>
      </p:sp>
      <p:sp>
        <p:nvSpPr>
          <p:cNvPr id="3" name="Text Placeholder 2">
            <a:extLst>
              <a:ext uri="{FF2B5EF4-FFF2-40B4-BE49-F238E27FC236}">
                <a16:creationId xmlns:a16="http://schemas.microsoft.com/office/drawing/2014/main" id="{C24A85F5-E0C3-FEB3-4808-55EF82276873}"/>
              </a:ext>
            </a:extLst>
          </p:cNvPr>
          <p:cNvSpPr>
            <a:spLocks noGrp="1"/>
          </p:cNvSpPr>
          <p:nvPr>
            <p:ph type="body" idx="1"/>
          </p:nvPr>
        </p:nvSpPr>
        <p:spPr>
          <a:xfrm>
            <a:off x="5903246" y="643467"/>
            <a:ext cx="2506116" cy="5054008"/>
          </a:xfrm>
        </p:spPr>
        <p:txBody>
          <a:bodyPr vert="horz" lIns="91440" tIns="45720" rIns="91440" bIns="45720" rtlCol="0" anchor="ctr">
            <a:normAutofit fontScale="25000" lnSpcReduction="20000"/>
          </a:bodyPr>
          <a:lstStyle/>
          <a:p>
            <a:r>
              <a:rPr lang="en-US" sz="5600" u="sng" dirty="0">
                <a:latin typeface="+mn-lt"/>
              </a:rPr>
              <a:t>Not in the Line of Duty:</a:t>
            </a:r>
            <a:endParaRPr lang="en-US" sz="5600" dirty="0">
              <a:latin typeface="+mn-lt"/>
            </a:endParaRPr>
          </a:p>
          <a:p>
            <a:r>
              <a:rPr lang="en-US" sz="5600" dirty="0">
                <a:latin typeface="+mn-lt"/>
              </a:rPr>
              <a:t>Surviving Spouse: 3% of AFC x Years of Service </a:t>
            </a:r>
          </a:p>
          <a:p>
            <a:r>
              <a:rPr lang="en-US" sz="5600" dirty="0">
                <a:latin typeface="+mn-lt"/>
              </a:rPr>
              <a:t>(Not less than 40% or more than 60% of AFC)</a:t>
            </a:r>
          </a:p>
          <a:p>
            <a:r>
              <a:rPr lang="en-US" sz="5600" u="sng" dirty="0">
                <a:latin typeface="+mn-lt"/>
              </a:rPr>
              <a:t>In the Line of Duty</a:t>
            </a:r>
            <a:endParaRPr lang="en-US" sz="5600" dirty="0">
              <a:latin typeface="+mn-lt"/>
            </a:endParaRPr>
          </a:p>
          <a:p>
            <a:r>
              <a:rPr lang="en-US" sz="5600" dirty="0">
                <a:latin typeface="+mn-lt"/>
              </a:rPr>
              <a:t>Surviving Spouse:  Receives ⅔ of AFC</a:t>
            </a:r>
          </a:p>
          <a:p>
            <a:r>
              <a:rPr lang="en-US" sz="5600" u="sng" dirty="0">
                <a:latin typeface="+mn-lt"/>
              </a:rPr>
              <a:t>Benefit for Surviving Minor/Handicapped Children</a:t>
            </a:r>
            <a:r>
              <a:rPr lang="en-US" sz="5600" dirty="0">
                <a:latin typeface="+mn-lt"/>
              </a:rPr>
              <a:t> </a:t>
            </a:r>
          </a:p>
          <a:p>
            <a:r>
              <a:rPr lang="en-US" sz="5600" dirty="0">
                <a:latin typeface="+mn-lt"/>
              </a:rPr>
              <a:t>With Surviving Spouse: 10% of AFC or $200.00 (whichever is greater)</a:t>
            </a:r>
          </a:p>
          <a:p>
            <a:r>
              <a:rPr lang="en-US" sz="5600" u="sng" dirty="0">
                <a:latin typeface="+mn-lt"/>
              </a:rPr>
              <a:t>No Surviving Spouse: </a:t>
            </a:r>
          </a:p>
          <a:p>
            <a:r>
              <a:rPr lang="en-US" sz="5600" dirty="0">
                <a:latin typeface="+mn-lt"/>
              </a:rPr>
              <a:t>If survived by one child, the child receives 40% of AFC. If survived by two or more children each child receives 30% of AFC (not to exceed 60% of AFC)</a:t>
            </a:r>
          </a:p>
          <a:p>
            <a:endParaRPr lang="en-US" sz="1100" dirty="0"/>
          </a:p>
        </p:txBody>
      </p:sp>
      <p:cxnSp>
        <p:nvCxnSpPr>
          <p:cNvPr id="31" name="Straight Connector 3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5329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DFE635C-C432-47DA-AEAB-A593345C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79FBF3D3-2448-4FF3-B57B-852CB3B85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E040C66D-4F1C-4AC9-9214-C9E6DA54AA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6C55A-3A9E-F20F-7A6C-1AE21ACB51D0}"/>
              </a:ext>
            </a:extLst>
          </p:cNvPr>
          <p:cNvSpPr>
            <a:spLocks noGrp="1"/>
          </p:cNvSpPr>
          <p:nvPr>
            <p:ph type="title"/>
          </p:nvPr>
        </p:nvSpPr>
        <p:spPr>
          <a:xfrm>
            <a:off x="723900" y="643467"/>
            <a:ext cx="4691270" cy="5054008"/>
          </a:xfrm>
        </p:spPr>
        <p:txBody>
          <a:bodyPr vert="horz" lIns="91440" tIns="45720" rIns="91440" bIns="45720" rtlCol="0" anchor="ctr">
            <a:normAutofit/>
          </a:bodyPr>
          <a:lstStyle/>
          <a:p>
            <a:pPr algn="r"/>
            <a:r>
              <a:rPr lang="en-US" sz="5600"/>
              <a:t>Survivor Benefits: Active Contributing Member Eligible to Retire</a:t>
            </a:r>
          </a:p>
        </p:txBody>
      </p:sp>
      <p:sp>
        <p:nvSpPr>
          <p:cNvPr id="3" name="Text Placeholder 2">
            <a:extLst>
              <a:ext uri="{FF2B5EF4-FFF2-40B4-BE49-F238E27FC236}">
                <a16:creationId xmlns:a16="http://schemas.microsoft.com/office/drawing/2014/main" id="{C24A85F5-E0C3-FEB3-4808-55EF82276873}"/>
              </a:ext>
            </a:extLst>
          </p:cNvPr>
          <p:cNvSpPr>
            <a:spLocks noGrp="1"/>
          </p:cNvSpPr>
          <p:nvPr>
            <p:ph type="body" idx="1"/>
          </p:nvPr>
        </p:nvSpPr>
        <p:spPr>
          <a:xfrm>
            <a:off x="5903246" y="643467"/>
            <a:ext cx="2506116" cy="5054008"/>
          </a:xfrm>
        </p:spPr>
        <p:txBody>
          <a:bodyPr vert="horz" lIns="91440" tIns="45720" rIns="91440" bIns="45720" rtlCol="0" anchor="ctr">
            <a:normAutofit/>
          </a:bodyPr>
          <a:lstStyle/>
          <a:p>
            <a:r>
              <a:rPr lang="en-US" sz="1900" dirty="0">
                <a:latin typeface="+mn-lt"/>
              </a:rPr>
              <a:t>Surviving spouse receives benefits as though the member had retired on the date of death and selected Option 2 naming the spouse as beneficiary.</a:t>
            </a:r>
          </a:p>
          <a:p>
            <a:r>
              <a:rPr lang="en-US" sz="1900" dirty="0">
                <a:latin typeface="+mn-lt"/>
              </a:rPr>
              <a:t>If no surviving spouse benefits are payable to the designated beneficiary.</a:t>
            </a:r>
          </a:p>
          <a:p>
            <a:r>
              <a:rPr lang="en-US" sz="1900" u="sng" dirty="0"/>
              <a:t> </a:t>
            </a:r>
          </a:p>
          <a:p>
            <a:endParaRPr lang="en-US" sz="1900" dirty="0"/>
          </a:p>
        </p:txBody>
      </p:sp>
      <p:cxnSp>
        <p:nvCxnSpPr>
          <p:cNvPr id="31" name="Straight Connector 3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36604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822960" y="286603"/>
            <a:ext cx="7543800" cy="1450757"/>
          </a:xfrm>
        </p:spPr>
        <p:txBody>
          <a:bodyPr>
            <a:normAutofit/>
          </a:bodyPr>
          <a:lstStyle/>
          <a:p>
            <a:pPr eaLnBrk="1" hangingPunct="1">
              <a:defRPr/>
            </a:pPr>
            <a:r>
              <a:rPr lang="en-US" dirty="0"/>
              <a:t>Disability Benefits</a:t>
            </a:r>
          </a:p>
        </p:txBody>
      </p:sp>
      <p:graphicFrame>
        <p:nvGraphicFramePr>
          <p:cNvPr id="31751" name="Rectangle 3">
            <a:extLst>
              <a:ext uri="{FF2B5EF4-FFF2-40B4-BE49-F238E27FC236}">
                <a16:creationId xmlns:a16="http://schemas.microsoft.com/office/drawing/2014/main" id="{61639C3D-C946-1D64-458A-6AF528369A4E}"/>
              </a:ext>
            </a:extLst>
          </p:cNvPr>
          <p:cNvGraphicFramePr>
            <a:graphicFrameLocks noGrp="1"/>
          </p:cNvGraphicFramePr>
          <p:nvPr>
            <p:ph idx="1"/>
            <p:extLst>
              <p:ext uri="{D42A27DB-BD31-4B8C-83A1-F6EECF244321}">
                <p14:modId xmlns:p14="http://schemas.microsoft.com/office/powerpoint/2010/main" val="3432865512"/>
              </p:ext>
            </p:extLst>
          </p:nvPr>
        </p:nvGraphicFramePr>
        <p:xfrm>
          <a:off x="1987609" y="2098515"/>
          <a:ext cx="5214025" cy="3302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B9A1D01-2F12-B3BA-C7CF-0A4C870CB645}"/>
              </a:ext>
            </a:extLst>
          </p:cNvPr>
          <p:cNvSpPr txBox="1"/>
          <p:nvPr/>
        </p:nvSpPr>
        <p:spPr>
          <a:xfrm>
            <a:off x="1987610" y="4840448"/>
            <a:ext cx="5121486" cy="1169551"/>
          </a:xfrm>
          <a:prstGeom prst="rect">
            <a:avLst/>
          </a:prstGeom>
          <a:noFill/>
        </p:spPr>
        <p:txBody>
          <a:bodyPr wrap="square" rtlCol="0">
            <a:spAutoFit/>
          </a:bodyPr>
          <a:lstStyle/>
          <a:p>
            <a:pPr algn="ctr" defTabSz="278892">
              <a:spcAft>
                <a:spcPts val="600"/>
              </a:spcAft>
            </a:pPr>
            <a:r>
              <a:rPr lang="en-US" sz="1400" kern="1200" dirty="0">
                <a:solidFill>
                  <a:schemeClr val="tx1"/>
                </a:solidFill>
                <a:latin typeface="+mn-lt"/>
                <a:ea typeface="+mn-ea"/>
                <a:cs typeface="+mn-cs"/>
              </a:rPr>
              <a:t>Disability retirees must submit annual earnings statement. Total income is limited to 100% of AFC in combination of FRS benefit, workers’ compensation benefits, and outside earned income. Any lump sum settlements from workers’ compensation must specify any amount attributed to medical expenses. </a:t>
            </a:r>
            <a:endParaRPr lang="en-US" sz="2800" dirty="0"/>
          </a:p>
        </p:txBody>
      </p:sp>
    </p:spTree>
    <p:extLst>
      <p:ext uri="{BB962C8B-B14F-4D97-AF65-F5344CB8AC3E}">
        <p14:creationId xmlns:p14="http://schemas.microsoft.com/office/powerpoint/2010/main" val="35620314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744" name="Rectangle 11674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6738" name="Rectangle 2"/>
          <p:cNvSpPr>
            <a:spLocks noGrp="1" noRot="1" noChangeArrowheads="1"/>
          </p:cNvSpPr>
          <p:nvPr>
            <p:ph type="title"/>
          </p:nvPr>
        </p:nvSpPr>
        <p:spPr>
          <a:xfrm>
            <a:off x="743199" y="286603"/>
            <a:ext cx="5063240" cy="1450757"/>
          </a:xfrm>
        </p:spPr>
        <p:txBody>
          <a:bodyPr>
            <a:normAutofit/>
          </a:bodyPr>
          <a:lstStyle/>
          <a:p>
            <a:pPr eaLnBrk="1" hangingPunct="1">
              <a:defRPr/>
            </a:pPr>
            <a:r>
              <a:rPr lang="en-US" sz="3700" kern="0">
                <a:solidFill>
                  <a:schemeClr val="accent2"/>
                </a:solidFill>
                <a:effectLst>
                  <a:outerShdw blurRad="38100" dist="38100" dir="2700000" algn="tl">
                    <a:srgbClr val="000000"/>
                  </a:outerShdw>
                </a:effectLst>
                <a:latin typeface="Tahoma"/>
                <a:ea typeface="+mn-ea"/>
                <a:cs typeface="Arial"/>
              </a:rPr>
              <a:t>Additional</a:t>
            </a:r>
            <a:r>
              <a:rPr lang="en-US" sz="3700">
                <a:solidFill>
                  <a:schemeClr val="accent2"/>
                </a:solidFill>
              </a:rPr>
              <a:t> </a:t>
            </a:r>
            <a:r>
              <a:rPr lang="en-US" sz="3700" kern="0">
                <a:solidFill>
                  <a:schemeClr val="accent2"/>
                </a:solidFill>
                <a:effectLst>
                  <a:outerShdw blurRad="38100" dist="38100" dir="2700000" algn="tl">
                    <a:srgbClr val="000000"/>
                  </a:outerShdw>
                </a:effectLst>
                <a:latin typeface="Tahoma"/>
                <a:ea typeface="+mn-ea"/>
                <a:cs typeface="Arial"/>
              </a:rPr>
              <a:t>Information</a:t>
            </a:r>
            <a:br>
              <a:rPr lang="en-US" sz="3700">
                <a:solidFill>
                  <a:schemeClr val="accent2"/>
                </a:solidFill>
              </a:rPr>
            </a:br>
            <a:endParaRPr lang="en-US" sz="3700">
              <a:solidFill>
                <a:schemeClr val="accent2"/>
              </a:solidFill>
            </a:endParaRPr>
          </a:p>
        </p:txBody>
      </p:sp>
      <p:sp>
        <p:nvSpPr>
          <p:cNvPr id="116739" name="Rectangle 3"/>
          <p:cNvSpPr>
            <a:spLocks noGrp="1" noRot="1" noChangeArrowheads="1"/>
          </p:cNvSpPr>
          <p:nvPr>
            <p:ph idx="1"/>
          </p:nvPr>
        </p:nvSpPr>
        <p:spPr>
          <a:xfrm>
            <a:off x="532741" y="1275510"/>
            <a:ext cx="5023286" cy="3845131"/>
          </a:xfrm>
        </p:spPr>
        <p:txBody>
          <a:bodyPr>
            <a:noAutofit/>
          </a:bodyPr>
          <a:lstStyle/>
          <a:p>
            <a:pPr eaLnBrk="1" hangingPunct="1">
              <a:defRPr/>
            </a:pPr>
            <a:r>
              <a:rPr lang="en-US" sz="1900" dirty="0"/>
              <a:t>Refunds – Payable after approval of the board of trustees at a meeting at least 30 days after the date of termination </a:t>
            </a:r>
          </a:p>
          <a:p>
            <a:pPr eaLnBrk="1" hangingPunct="1">
              <a:defRPr/>
            </a:pPr>
            <a:r>
              <a:rPr lang="en-US" sz="1900" dirty="0"/>
              <a:t>Repay Refunds – May repay a refund after 18 months of additional service</a:t>
            </a:r>
          </a:p>
          <a:p>
            <a:pPr eaLnBrk="1" hangingPunct="1">
              <a:defRPr/>
            </a:pPr>
            <a:r>
              <a:rPr lang="en-US" sz="1900" dirty="0"/>
              <a:t>Transfers – After 6 months of service, may transfer service from other public retirement system</a:t>
            </a:r>
          </a:p>
          <a:p>
            <a:pPr eaLnBrk="1" hangingPunct="1">
              <a:defRPr/>
            </a:pPr>
            <a:r>
              <a:rPr lang="en-US" sz="1900" dirty="0"/>
              <a:t>Military service – Eligible to purchase up to 4 years of active duty, reserve, or national guard service</a:t>
            </a:r>
          </a:p>
          <a:p>
            <a:pPr eaLnBrk="1" hangingPunct="1">
              <a:defRPr/>
            </a:pPr>
            <a:r>
              <a:rPr lang="en-US" sz="1900" dirty="0"/>
              <a:t>Rehired Retiree:</a:t>
            </a:r>
          </a:p>
          <a:p>
            <a:pPr lvl="1" eaLnBrk="1" hangingPunct="1">
              <a:defRPr/>
            </a:pPr>
            <a:r>
              <a:rPr lang="en-US" sz="1900" dirty="0"/>
              <a:t>Full-time - retirement benefits cease, must contribute to FRS and accrue an additional benefit</a:t>
            </a:r>
          </a:p>
          <a:p>
            <a:pPr lvl="1" eaLnBrk="1" hangingPunct="1">
              <a:defRPr/>
            </a:pPr>
            <a:r>
              <a:rPr lang="en-US" sz="1900" dirty="0"/>
              <a:t>Part-time - retirement benefit continues, employer contributes to FRS and do not accrue an additional benefit</a:t>
            </a:r>
          </a:p>
        </p:txBody>
      </p:sp>
      <p:sp>
        <p:nvSpPr>
          <p:cNvPr id="116746" name="Rectangle 11674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6748" name="Rectangle 11674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0008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744" name="Rectangle 11674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6738" name="Rectangle 2"/>
          <p:cNvSpPr>
            <a:spLocks noGrp="1" noRot="1" noChangeArrowheads="1"/>
          </p:cNvSpPr>
          <p:nvPr>
            <p:ph type="title"/>
          </p:nvPr>
        </p:nvSpPr>
        <p:spPr>
          <a:xfrm>
            <a:off x="743199" y="286603"/>
            <a:ext cx="5063240" cy="1450757"/>
          </a:xfrm>
        </p:spPr>
        <p:txBody>
          <a:bodyPr>
            <a:normAutofit/>
          </a:bodyPr>
          <a:lstStyle/>
          <a:p>
            <a:pPr>
              <a:defRPr/>
            </a:pPr>
            <a:r>
              <a:rPr kumimoji="0" lang="en-US" sz="3400" b="0" i="0" u="none" strike="noStrike" kern="0" cap="none" spc="0" normalizeH="0" baseline="0" noProof="0" dirty="0">
                <a:ln>
                  <a:noFill/>
                </a:ln>
                <a:solidFill>
                  <a:schemeClr val="accent2"/>
                </a:solidFill>
                <a:effectLst>
                  <a:outerShdw blurRad="38100" dist="38100" dir="2700000" algn="tl">
                    <a:srgbClr val="000000"/>
                  </a:outerShdw>
                </a:effectLst>
                <a:uLnTx/>
                <a:uFillTx/>
                <a:latin typeface="Tahoma"/>
                <a:ea typeface="+mn-ea"/>
                <a:cs typeface="Arial"/>
              </a:rPr>
              <a:t>Additional Information</a:t>
            </a:r>
            <a:br>
              <a:rPr kumimoji="0" lang="en-US" sz="3400" b="0" i="0" u="none" strike="noStrike" kern="0" cap="none" spc="0" normalizeH="0" baseline="0" noProof="0" dirty="0">
                <a:ln>
                  <a:noFill/>
                </a:ln>
                <a:solidFill>
                  <a:schemeClr val="accent2"/>
                </a:solidFill>
                <a:effectLst>
                  <a:outerShdw blurRad="38100" dist="38100" dir="2700000" algn="tl">
                    <a:srgbClr val="000000"/>
                  </a:outerShdw>
                </a:effectLst>
                <a:uLnTx/>
                <a:uFillTx/>
                <a:latin typeface="Tahoma"/>
                <a:ea typeface="+mn-ea"/>
                <a:cs typeface="Arial"/>
              </a:rPr>
            </a:br>
            <a:endParaRPr lang="en-US" sz="3400" dirty="0">
              <a:solidFill>
                <a:schemeClr val="accent2"/>
              </a:solidFill>
            </a:endParaRPr>
          </a:p>
        </p:txBody>
      </p:sp>
      <p:sp>
        <p:nvSpPr>
          <p:cNvPr id="116739" name="Rectangle 3"/>
          <p:cNvSpPr>
            <a:spLocks noGrp="1" noRot="1" noChangeArrowheads="1"/>
          </p:cNvSpPr>
          <p:nvPr>
            <p:ph idx="1"/>
          </p:nvPr>
        </p:nvSpPr>
        <p:spPr>
          <a:xfrm>
            <a:off x="783153" y="2023962"/>
            <a:ext cx="5023286" cy="3845131"/>
          </a:xfrm>
        </p:spPr>
        <p:txBody>
          <a:bodyPr>
            <a:normAutofit/>
          </a:bodyPr>
          <a:lstStyle/>
          <a:p>
            <a:pPr eaLnBrk="1" hangingPunct="1">
              <a:defRPr/>
            </a:pPr>
            <a:r>
              <a:rPr lang="en-US" sz="1900" dirty="0"/>
              <a:t>Scholarship Provision – The spouse and child of a firefighter disabled or killed in the line of duty may be admitted to any state college or university without payment of any fees or tuition including room and board. Also, may apply to disability retiree. Financial aid department of the college or university is responsible for this provision of law.</a:t>
            </a:r>
          </a:p>
          <a:p>
            <a:pPr eaLnBrk="1" hangingPunct="1">
              <a:defRPr/>
            </a:pPr>
            <a:r>
              <a:rPr lang="en-US" sz="1900" dirty="0"/>
              <a:t>Community Property – Any and all benefits or refund of contributions are subject to court orders dividing FRS benefits with a spouse or former spouse.</a:t>
            </a:r>
          </a:p>
          <a:p>
            <a:pPr eaLnBrk="1" hangingPunct="1">
              <a:defRPr/>
            </a:pPr>
            <a:r>
              <a:rPr lang="en-US" sz="1900" dirty="0"/>
              <a:t>Child Support – Any benefit or refund of contributions is subject to garnishment. </a:t>
            </a:r>
          </a:p>
        </p:txBody>
      </p:sp>
      <p:sp>
        <p:nvSpPr>
          <p:cNvPr id="116746" name="Rectangle 11674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6748" name="Rectangle 11674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48541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ferent colored question marks">
            <a:extLst>
              <a:ext uri="{FF2B5EF4-FFF2-40B4-BE49-F238E27FC236}">
                <a16:creationId xmlns:a16="http://schemas.microsoft.com/office/drawing/2014/main" id="{799CBC9A-E8E4-3885-8968-3F4AE1B85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195004"/>
            <a:ext cx="2938510" cy="2467992"/>
          </a:xfrm>
          <a:prstGeom prst="rect">
            <a:avLst/>
          </a:prstGeom>
        </p:spPr>
      </p:pic>
      <p:sp>
        <p:nvSpPr>
          <p:cNvPr id="4" name="TextBox 3">
            <a:extLst>
              <a:ext uri="{FF2B5EF4-FFF2-40B4-BE49-F238E27FC236}">
                <a16:creationId xmlns:a16="http://schemas.microsoft.com/office/drawing/2014/main" id="{CDBE7045-46F1-9954-3C11-4655958E5851}"/>
              </a:ext>
            </a:extLst>
          </p:cNvPr>
          <p:cNvSpPr txBox="1"/>
          <p:nvPr/>
        </p:nvSpPr>
        <p:spPr>
          <a:xfrm>
            <a:off x="1384916" y="719091"/>
            <a:ext cx="6569476" cy="769441"/>
          </a:xfrm>
          <a:prstGeom prst="rect">
            <a:avLst/>
          </a:prstGeom>
          <a:noFill/>
        </p:spPr>
        <p:txBody>
          <a:bodyPr wrap="square" rtlCol="0">
            <a:spAutoFit/>
          </a:bodyPr>
          <a:lstStyle/>
          <a:p>
            <a:pPr algn="ctr"/>
            <a:r>
              <a:rPr lang="en-US" sz="4400" b="1" dirty="0"/>
              <a:t>Questions?</a:t>
            </a:r>
          </a:p>
        </p:txBody>
      </p:sp>
    </p:spTree>
    <p:extLst>
      <p:ext uri="{BB962C8B-B14F-4D97-AF65-F5344CB8AC3E}">
        <p14:creationId xmlns:p14="http://schemas.microsoft.com/office/powerpoint/2010/main" val="89941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62" name="Rectangle 130057">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130050" name="Rectangle 2"/>
          <p:cNvSpPr>
            <a:spLocks noGrp="1" noRot="1" noChangeArrowheads="1"/>
          </p:cNvSpPr>
          <p:nvPr>
            <p:ph type="title"/>
          </p:nvPr>
        </p:nvSpPr>
        <p:spPr>
          <a:xfrm>
            <a:off x="822960" y="4844374"/>
            <a:ext cx="7543800" cy="1188995"/>
          </a:xfrm>
        </p:spPr>
        <p:txBody>
          <a:bodyPr anchor="ctr">
            <a:normAutofit/>
          </a:bodyPr>
          <a:lstStyle/>
          <a:p>
            <a:pPr algn="ctr" eaLnBrk="1" hangingPunct="1">
              <a:defRPr/>
            </a:pPr>
            <a:r>
              <a:rPr lang="en-US"/>
              <a:t>DEFINED BENEFIT PLAN</a:t>
            </a:r>
          </a:p>
        </p:txBody>
      </p:sp>
      <p:graphicFrame>
        <p:nvGraphicFramePr>
          <p:cNvPr id="130053" name="Rectangle 3">
            <a:extLst>
              <a:ext uri="{FF2B5EF4-FFF2-40B4-BE49-F238E27FC236}">
                <a16:creationId xmlns:a16="http://schemas.microsoft.com/office/drawing/2014/main" id="{505E3323-5BAF-1B76-58B2-6ECEA37592DD}"/>
              </a:ext>
            </a:extLst>
          </p:cNvPr>
          <p:cNvGraphicFramePr>
            <a:graphicFrameLocks noGrp="1"/>
          </p:cNvGraphicFramePr>
          <p:nvPr>
            <p:ph idx="1"/>
            <p:extLst>
              <p:ext uri="{D42A27DB-BD31-4B8C-83A1-F6EECF244321}">
                <p14:modId xmlns:p14="http://schemas.microsoft.com/office/powerpoint/2010/main" val="2043991749"/>
              </p:ext>
            </p:extLst>
          </p:nvPr>
        </p:nvGraphicFramePr>
        <p:xfrm>
          <a:off x="777239" y="680936"/>
          <a:ext cx="7589521"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20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62" name="Rectangle 13005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0063" name="Rectangle 13005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0050" name="Rectangle 2"/>
          <p:cNvSpPr>
            <a:spLocks noGrp="1" noRot="1" noChangeArrowheads="1"/>
          </p:cNvSpPr>
          <p:nvPr>
            <p:ph type="title"/>
          </p:nvPr>
        </p:nvSpPr>
        <p:spPr>
          <a:xfrm>
            <a:off x="369277" y="605896"/>
            <a:ext cx="2313633" cy="5646208"/>
          </a:xfrm>
        </p:spPr>
        <p:txBody>
          <a:bodyPr anchor="ctr">
            <a:normAutofit/>
          </a:bodyPr>
          <a:lstStyle/>
          <a:p>
            <a:pPr eaLnBrk="1" hangingPunct="1">
              <a:defRPr/>
            </a:pPr>
            <a:r>
              <a:rPr lang="en-US" sz="3100">
                <a:solidFill>
                  <a:srgbClr val="FFFFFF"/>
                </a:solidFill>
              </a:rPr>
              <a:t>QUALIFIED PLAN</a:t>
            </a:r>
          </a:p>
        </p:txBody>
      </p:sp>
      <p:sp>
        <p:nvSpPr>
          <p:cNvPr id="130064" name="Rectangle 13005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0051" name="Rectangle 3"/>
          <p:cNvSpPr>
            <a:spLocks noGrp="1" noRot="1" noChangeArrowheads="1"/>
          </p:cNvSpPr>
          <p:nvPr>
            <p:ph idx="1"/>
          </p:nvPr>
        </p:nvSpPr>
        <p:spPr>
          <a:xfrm>
            <a:off x="3556512" y="605896"/>
            <a:ext cx="4810247" cy="5646208"/>
          </a:xfrm>
        </p:spPr>
        <p:txBody>
          <a:bodyPr anchor="ctr">
            <a:normAutofit/>
          </a:bodyPr>
          <a:lstStyle/>
          <a:p>
            <a:pPr eaLnBrk="1" hangingPunct="1">
              <a:defRPr/>
            </a:pPr>
            <a:r>
              <a:rPr lang="en-US" sz="1700"/>
              <a:t>Employee contributions reported on a tax-sheltered basis</a:t>
            </a:r>
          </a:p>
          <a:p>
            <a:pPr eaLnBrk="1" hangingPunct="1">
              <a:defRPr/>
            </a:pPr>
            <a:r>
              <a:rPr lang="en-US" sz="1700"/>
              <a:t>Permitted to “rollover” distributions IRA’s, employer sponsored plans (457), qualified plans to avoid paying taxes on distribution until it is withdrawn</a:t>
            </a:r>
          </a:p>
          <a:p>
            <a:pPr eaLnBrk="1" hangingPunct="1">
              <a:defRPr/>
            </a:pPr>
            <a:r>
              <a:rPr lang="en-US" sz="1700"/>
              <a:t>All withdrawals reported as taxable income. Required to withhold 20% federal tax at time of withdrawal. May be responsible for additional taxes and 10% IRS penalty</a:t>
            </a:r>
          </a:p>
          <a:p>
            <a:pPr eaLnBrk="1" hangingPunct="1">
              <a:defRPr/>
            </a:pPr>
            <a:r>
              <a:rPr lang="en-US" sz="1700"/>
              <a:t>Additional 10% IRS tax penalty; common exceptions:</a:t>
            </a:r>
          </a:p>
          <a:p>
            <a:pPr marL="457200" indent="-457200" eaLnBrk="1" hangingPunct="1">
              <a:buFont typeface="+mj-lt"/>
              <a:buAutoNum type="alphaLcParenR"/>
              <a:defRPr/>
            </a:pPr>
            <a:r>
              <a:rPr lang="en-US" sz="1700"/>
              <a:t>Retire in the calendar year in which you turn age 50</a:t>
            </a:r>
          </a:p>
          <a:p>
            <a:pPr marL="457200" indent="-457200" eaLnBrk="1" hangingPunct="1">
              <a:buFont typeface="+mj-lt"/>
              <a:buAutoNum type="alphaLcParenR"/>
              <a:defRPr/>
            </a:pPr>
            <a:r>
              <a:rPr lang="en-US" sz="1700"/>
              <a:t>Withdrawals are made after age 59½ </a:t>
            </a:r>
          </a:p>
          <a:p>
            <a:pPr marL="457200" indent="-457200" eaLnBrk="1" hangingPunct="1">
              <a:buFont typeface="+mj-lt"/>
              <a:buAutoNum type="alphaLcParenR"/>
              <a:defRPr/>
            </a:pPr>
            <a:r>
              <a:rPr lang="en-US" sz="1700"/>
              <a:t>Annuitize your DROP Account</a:t>
            </a:r>
          </a:p>
          <a:p>
            <a:pPr marL="457200" indent="-457200" eaLnBrk="1" hangingPunct="1">
              <a:buFont typeface="+mj-lt"/>
              <a:buAutoNum type="alphaLcParenR"/>
              <a:defRPr/>
            </a:pPr>
            <a:r>
              <a:rPr lang="en-US" sz="1700"/>
              <a:t>Death benefits </a:t>
            </a:r>
          </a:p>
          <a:p>
            <a:pPr marL="457200" indent="-457200" eaLnBrk="1" hangingPunct="1">
              <a:buFont typeface="+mj-lt"/>
              <a:buAutoNum type="alphaLcParenR"/>
              <a:defRPr/>
            </a:pPr>
            <a:r>
              <a:rPr lang="en-US" sz="1700"/>
              <a:t>Must begin receiving minimum distributions at age 73 (changed in 2023) </a:t>
            </a:r>
          </a:p>
          <a:p>
            <a:pPr eaLnBrk="1" hangingPunct="1">
              <a:buNone/>
              <a:defRPr/>
            </a:pPr>
            <a:endParaRPr lang="en-US" sz="1700"/>
          </a:p>
        </p:txBody>
      </p:sp>
    </p:spTree>
    <p:extLst>
      <p:ext uri="{BB962C8B-B14F-4D97-AF65-F5344CB8AC3E}">
        <p14:creationId xmlns:p14="http://schemas.microsoft.com/office/powerpoint/2010/main" val="166210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822960" y="286603"/>
            <a:ext cx="7543800" cy="1450757"/>
          </a:xfrm>
        </p:spPr>
        <p:txBody>
          <a:bodyPr>
            <a:normAutofit/>
          </a:bodyPr>
          <a:lstStyle/>
          <a:p>
            <a:pPr eaLnBrk="1" hangingPunct="1">
              <a:defRPr/>
            </a:pPr>
            <a:r>
              <a:rPr lang="en-US"/>
              <a:t>FUNDING</a:t>
            </a:r>
          </a:p>
        </p:txBody>
      </p:sp>
      <p:graphicFrame>
        <p:nvGraphicFramePr>
          <p:cNvPr id="131106" name="Rectangle 3">
            <a:extLst>
              <a:ext uri="{FF2B5EF4-FFF2-40B4-BE49-F238E27FC236}">
                <a16:creationId xmlns:a16="http://schemas.microsoft.com/office/drawing/2014/main" id="{259CA84D-96BC-6546-34E0-91AB099AC59C}"/>
              </a:ext>
            </a:extLst>
          </p:cNvPr>
          <p:cNvGraphicFramePr>
            <a:graphicFrameLocks noGrp="1"/>
          </p:cNvGraphicFramePr>
          <p:nvPr>
            <p:ph idx="1"/>
            <p:extLst>
              <p:ext uri="{D42A27DB-BD31-4B8C-83A1-F6EECF244321}">
                <p14:modId xmlns:p14="http://schemas.microsoft.com/office/powerpoint/2010/main" val="65846215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67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369277" y="516835"/>
            <a:ext cx="2313633" cy="5772840"/>
          </a:xfrm>
        </p:spPr>
        <p:txBody>
          <a:bodyPr vert="horz" lIns="91440" tIns="45720" rIns="91440" bIns="45720" rtlCol="0" anchor="ctr">
            <a:normAutofit/>
          </a:bodyPr>
          <a:lstStyle/>
          <a:p>
            <a:r>
              <a:rPr lang="en-US" sz="3100" kern="1200">
                <a:solidFill>
                  <a:srgbClr val="FFFFFF"/>
                </a:solidFill>
                <a:latin typeface="+mj-lt"/>
                <a:ea typeface="+mj-ea"/>
                <a:cs typeface="+mj-cs"/>
              </a:rPr>
              <a:t>ACTUARIAL VALUATION</a:t>
            </a:r>
          </a:p>
        </p:txBody>
      </p:sp>
      <p:sp>
        <p:nvSpPr>
          <p:cNvPr id="36" name="Rectangle 35">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7" name="Table 4">
            <a:extLst>
              <a:ext uri="{FF2B5EF4-FFF2-40B4-BE49-F238E27FC236}">
                <a16:creationId xmlns:a16="http://schemas.microsoft.com/office/drawing/2014/main" id="{2FBFD84E-4F6D-8D46-753A-01AA477C38E2}"/>
              </a:ext>
            </a:extLst>
          </p:cNvPr>
          <p:cNvGraphicFramePr>
            <a:graphicFrameLocks noGrp="1"/>
          </p:cNvGraphicFramePr>
          <p:nvPr>
            <p:ph idx="1"/>
            <p:extLst>
              <p:ext uri="{D42A27DB-BD31-4B8C-83A1-F6EECF244321}">
                <p14:modId xmlns:p14="http://schemas.microsoft.com/office/powerpoint/2010/main" val="2817255954"/>
              </p:ext>
            </p:extLst>
          </p:nvPr>
        </p:nvGraphicFramePr>
        <p:xfrm>
          <a:off x="3556397" y="1167859"/>
          <a:ext cx="5098257" cy="4800283"/>
        </p:xfrm>
        <a:graphic>
          <a:graphicData uri="http://schemas.openxmlformats.org/drawingml/2006/table">
            <a:tbl>
              <a:tblPr firstRow="1" bandRow="1">
                <a:solidFill>
                  <a:schemeClr val="bg1">
                    <a:lumMod val="95000"/>
                  </a:schemeClr>
                </a:solidFill>
                <a:tableStyleId>{5C22544A-7EE6-4342-B048-85BDC9FD1C3A}</a:tableStyleId>
              </a:tblPr>
              <a:tblGrid>
                <a:gridCol w="1851463">
                  <a:extLst>
                    <a:ext uri="{9D8B030D-6E8A-4147-A177-3AD203B41FA5}">
                      <a16:colId xmlns:a16="http://schemas.microsoft.com/office/drawing/2014/main" val="3374635969"/>
                    </a:ext>
                  </a:extLst>
                </a:gridCol>
                <a:gridCol w="1540867">
                  <a:extLst>
                    <a:ext uri="{9D8B030D-6E8A-4147-A177-3AD203B41FA5}">
                      <a16:colId xmlns:a16="http://schemas.microsoft.com/office/drawing/2014/main" val="993678170"/>
                    </a:ext>
                  </a:extLst>
                </a:gridCol>
                <a:gridCol w="1705927">
                  <a:extLst>
                    <a:ext uri="{9D8B030D-6E8A-4147-A177-3AD203B41FA5}">
                      <a16:colId xmlns:a16="http://schemas.microsoft.com/office/drawing/2014/main" val="2590000138"/>
                    </a:ext>
                  </a:extLst>
                </a:gridCol>
              </a:tblGrid>
              <a:tr h="528124">
                <a:tc>
                  <a:txBody>
                    <a:bodyPr/>
                    <a:lstStyle/>
                    <a:p>
                      <a:endParaRPr lang="en-US" sz="2100" b="0" cap="none" spc="0" dirty="0">
                        <a:solidFill>
                          <a:schemeClr val="bg1"/>
                        </a:solidFill>
                      </a:endParaRPr>
                    </a:p>
                  </a:txBody>
                  <a:tcPr marL="99365" marR="99365" marT="120933" marB="49682"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100" b="0" cap="none" spc="0" dirty="0">
                          <a:solidFill>
                            <a:schemeClr val="bg1"/>
                          </a:solidFill>
                        </a:rPr>
                        <a:t>2000</a:t>
                      </a:r>
                    </a:p>
                  </a:txBody>
                  <a:tcPr marL="99365" marR="99365" marT="120933" marB="49682"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100" b="0" cap="none" spc="0" dirty="0">
                          <a:solidFill>
                            <a:schemeClr val="bg1"/>
                          </a:solidFill>
                        </a:rPr>
                        <a:t>2022</a:t>
                      </a:r>
                    </a:p>
                  </a:txBody>
                  <a:tcPr marL="99365" marR="99365" marT="120933" marB="49682"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3243312167"/>
                  </a:ext>
                </a:extLst>
              </a:tr>
              <a:tr h="451733">
                <a:tc>
                  <a:txBody>
                    <a:bodyPr/>
                    <a:lstStyle/>
                    <a:p>
                      <a:r>
                        <a:rPr lang="en-US" sz="1600" cap="none" spc="0" dirty="0">
                          <a:solidFill>
                            <a:schemeClr val="tx1"/>
                          </a:solidFill>
                        </a:rPr>
                        <a:t>Active Members</a:t>
                      </a:r>
                    </a:p>
                  </a:txBody>
                  <a:tcPr marL="99365" marR="99365" marT="120933" marB="49682">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3,098</a:t>
                      </a:r>
                    </a:p>
                  </a:txBody>
                  <a:tcPr marL="99365" marR="99365" marT="120933" marB="49682">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4,394</a:t>
                      </a:r>
                    </a:p>
                  </a:txBody>
                  <a:tcPr marL="99365" marR="99365" marT="120933" marB="49682">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5096105"/>
                  </a:ext>
                </a:extLst>
              </a:tr>
              <a:tr h="451733">
                <a:tc>
                  <a:txBody>
                    <a:bodyPr/>
                    <a:lstStyle/>
                    <a:p>
                      <a:r>
                        <a:rPr lang="en-US" sz="1600" cap="none" spc="0" dirty="0">
                          <a:solidFill>
                            <a:schemeClr val="tx1"/>
                          </a:solidFill>
                        </a:rPr>
                        <a:t>Retired/Survivors</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1,155</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2,669</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52991232"/>
                  </a:ext>
                </a:extLst>
              </a:tr>
              <a:tr h="451733">
                <a:tc>
                  <a:txBody>
                    <a:bodyPr/>
                    <a:lstStyle/>
                    <a:p>
                      <a:r>
                        <a:rPr lang="en-US" sz="1600" cap="none" spc="0" dirty="0">
                          <a:solidFill>
                            <a:schemeClr val="tx1"/>
                          </a:solidFill>
                        </a:rPr>
                        <a:t>Enrolled in DROP</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155</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229</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653136459"/>
                  </a:ext>
                </a:extLst>
              </a:tr>
              <a:tr h="451733">
                <a:tc>
                  <a:txBody>
                    <a:bodyPr/>
                    <a:lstStyle/>
                    <a:p>
                      <a:r>
                        <a:rPr lang="en-US" sz="1600" cap="none" spc="0" dirty="0">
                          <a:solidFill>
                            <a:schemeClr val="tx1"/>
                          </a:solidFill>
                        </a:rPr>
                        <a:t>Vested Members</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18</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123</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56250145"/>
                  </a:ext>
                </a:extLst>
              </a:tr>
              <a:tr h="451733">
                <a:tc>
                  <a:txBody>
                    <a:bodyPr/>
                    <a:lstStyle/>
                    <a:p>
                      <a:r>
                        <a:rPr lang="en-US" sz="1600" cap="none" spc="0" dirty="0">
                          <a:solidFill>
                            <a:schemeClr val="tx1"/>
                          </a:solidFill>
                        </a:rPr>
                        <a:t>Benefit Payments</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$25,932,694</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$114,949,681</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257434162"/>
                  </a:ext>
                </a:extLst>
              </a:tr>
              <a:tr h="451733">
                <a:tc>
                  <a:txBody>
                    <a:bodyPr/>
                    <a:lstStyle/>
                    <a:p>
                      <a:r>
                        <a:rPr lang="en-US" sz="1600" cap="none" spc="0" dirty="0">
                          <a:solidFill>
                            <a:schemeClr val="tx1"/>
                          </a:solidFill>
                        </a:rPr>
                        <a:t>Mkt. Value of Assets</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$646,609,069</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$2,079,446,096</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42574673"/>
                  </a:ext>
                </a:extLst>
              </a:tr>
              <a:tr h="451733">
                <a:tc>
                  <a:txBody>
                    <a:bodyPr/>
                    <a:lstStyle/>
                    <a:p>
                      <a:r>
                        <a:rPr lang="en-US" sz="1600" cap="none" spc="0" dirty="0">
                          <a:solidFill>
                            <a:schemeClr val="tx1"/>
                          </a:solidFill>
                        </a:rPr>
                        <a:t>Unfunded Liability</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$132,932,249</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$491,237,338</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1987364"/>
                  </a:ext>
                </a:extLst>
              </a:tr>
              <a:tr h="451733">
                <a:tc>
                  <a:txBody>
                    <a:bodyPr/>
                    <a:lstStyle/>
                    <a:p>
                      <a:r>
                        <a:rPr lang="en-US" sz="1600" cap="none" spc="0" dirty="0">
                          <a:solidFill>
                            <a:schemeClr val="tx1"/>
                          </a:solidFill>
                        </a:rPr>
                        <a:t>Actuarial Liability</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$779,541,318</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$2,784,575,320</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4042770"/>
                  </a:ext>
                </a:extLst>
              </a:tr>
              <a:tr h="451733">
                <a:tc>
                  <a:txBody>
                    <a:bodyPr/>
                    <a:lstStyle/>
                    <a:p>
                      <a:r>
                        <a:rPr lang="en-US" sz="1600" cap="none" spc="0" dirty="0">
                          <a:solidFill>
                            <a:schemeClr val="tx1"/>
                          </a:solidFill>
                        </a:rPr>
                        <a:t>Funded Ratio</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82.95%</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80.41%</a:t>
                      </a:r>
                    </a:p>
                  </a:txBody>
                  <a:tcPr marL="99365" marR="99365" marT="120933" marB="4968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696408878"/>
                  </a:ext>
                </a:extLst>
              </a:tr>
            </a:tbl>
          </a:graphicData>
        </a:graphic>
      </p:graphicFrame>
    </p:spTree>
    <p:extLst>
      <p:ext uri="{BB962C8B-B14F-4D97-AF65-F5344CB8AC3E}">
        <p14:creationId xmlns:p14="http://schemas.microsoft.com/office/powerpoint/2010/main" val="376918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247" name="Rectangle 138246">
            <a:extLst>
              <a:ext uri="{FF2B5EF4-FFF2-40B4-BE49-F238E27FC236}">
                <a16:creationId xmlns:a16="http://schemas.microsoft.com/office/drawing/2014/main" id="{9A1CAADC-AC8B-4550-B2E1-847A54D9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9" name="Rectangle 138248">
            <a:extLst>
              <a:ext uri="{FF2B5EF4-FFF2-40B4-BE49-F238E27FC236}">
                <a16:creationId xmlns:a16="http://schemas.microsoft.com/office/drawing/2014/main" id="{1DDB2DC4-BAFB-4971-AFCF-776F33B8A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8242" name="Rectangle 2"/>
          <p:cNvSpPr>
            <a:spLocks noGrp="1" noRot="1" noChangeArrowheads="1"/>
          </p:cNvSpPr>
          <p:nvPr>
            <p:ph type="title"/>
          </p:nvPr>
        </p:nvSpPr>
        <p:spPr>
          <a:xfrm>
            <a:off x="800100" y="5252936"/>
            <a:ext cx="7543800" cy="1028715"/>
          </a:xfrm>
        </p:spPr>
        <p:txBody>
          <a:bodyPr>
            <a:normAutofit/>
          </a:bodyPr>
          <a:lstStyle/>
          <a:p>
            <a:pPr algn="ctr" eaLnBrk="1" hangingPunct="1">
              <a:defRPr/>
            </a:pPr>
            <a:r>
              <a:rPr lang="en-US">
                <a:solidFill>
                  <a:srgbClr val="FFFFFF"/>
                </a:solidFill>
              </a:rPr>
              <a:t>History Employer Rates</a:t>
            </a:r>
          </a:p>
        </p:txBody>
      </p:sp>
      <p:sp>
        <p:nvSpPr>
          <p:cNvPr id="138251" name="Rectangle 138250">
            <a:extLst>
              <a:ext uri="{FF2B5EF4-FFF2-40B4-BE49-F238E27FC236}">
                <a16:creationId xmlns:a16="http://schemas.microsoft.com/office/drawing/2014/main" id="{F251E3E9-2E8C-4862-96EB-46BF28945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Object 3">
            <a:hlinkClick r:id="rId2" action="ppaction://hlinkfile"/>
          </p:cNvPr>
          <p:cNvGraphicFramePr>
            <a:graphicFrameLocks noGrp="1" noChangeAspect="1"/>
          </p:cNvGraphicFramePr>
          <p:nvPr>
            <p:ph idx="1"/>
            <p:extLst>
              <p:ext uri="{D42A27DB-BD31-4B8C-83A1-F6EECF244321}">
                <p14:modId xmlns:p14="http://schemas.microsoft.com/office/powerpoint/2010/main" val="3330764654"/>
              </p:ext>
            </p:extLst>
          </p:nvPr>
        </p:nvGraphicFramePr>
        <p:xfrm>
          <a:off x="75992" y="576349"/>
          <a:ext cx="8991989" cy="3857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473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hlinkClick r:id="rId2" action="ppaction://hlinkfile"/>
            <a:extLst>
              <a:ext uri="{FF2B5EF4-FFF2-40B4-BE49-F238E27FC236}">
                <a16:creationId xmlns:a16="http://schemas.microsoft.com/office/drawing/2014/main" id="{F2DC00D5-8D5E-2D15-CF45-C01315309C19}"/>
              </a:ext>
            </a:extLst>
          </p:cNvPr>
          <p:cNvGraphicFramePr>
            <a:graphicFrameLocks/>
          </p:cNvGraphicFramePr>
          <p:nvPr>
            <p:extLst>
              <p:ext uri="{D42A27DB-BD31-4B8C-83A1-F6EECF244321}">
                <p14:modId xmlns:p14="http://schemas.microsoft.com/office/powerpoint/2010/main" val="1962061159"/>
              </p:ext>
            </p:extLst>
          </p:nvPr>
        </p:nvGraphicFramePr>
        <p:xfrm>
          <a:off x="217503" y="124287"/>
          <a:ext cx="8708994" cy="6143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067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37" name="Rectangle 10752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7522" name="Rectangle 2"/>
          <p:cNvSpPr>
            <a:spLocks noGrp="1" noRot="1" noChangeArrowheads="1"/>
          </p:cNvSpPr>
          <p:nvPr>
            <p:ph type="title"/>
          </p:nvPr>
        </p:nvSpPr>
        <p:spPr>
          <a:xfrm>
            <a:off x="743199" y="286603"/>
            <a:ext cx="5063240" cy="1450757"/>
          </a:xfrm>
        </p:spPr>
        <p:txBody>
          <a:bodyPr>
            <a:normAutofit/>
          </a:bodyPr>
          <a:lstStyle/>
          <a:p>
            <a:pPr eaLnBrk="1" hangingPunct="1">
              <a:defRPr/>
            </a:pPr>
            <a:r>
              <a:rPr lang="en-US">
                <a:solidFill>
                  <a:schemeClr val="accent2"/>
                </a:solidFill>
              </a:rPr>
              <a:t>MEMBERSHIP</a:t>
            </a:r>
          </a:p>
        </p:txBody>
      </p:sp>
      <p:sp>
        <p:nvSpPr>
          <p:cNvPr id="107538" name="Rectangle 3"/>
          <p:cNvSpPr>
            <a:spLocks noGrp="1" noRot="1" noChangeArrowheads="1"/>
          </p:cNvSpPr>
          <p:nvPr>
            <p:ph idx="1"/>
          </p:nvPr>
        </p:nvSpPr>
        <p:spPr>
          <a:xfrm>
            <a:off x="783153" y="2023962"/>
            <a:ext cx="5023286" cy="3845131"/>
          </a:xfrm>
        </p:spPr>
        <p:txBody>
          <a:bodyPr>
            <a:normAutofit/>
          </a:bodyPr>
          <a:lstStyle/>
          <a:p>
            <a:pPr eaLnBrk="1" hangingPunct="1">
              <a:defRPr/>
            </a:pPr>
            <a:r>
              <a:rPr lang="en-US" sz="1900"/>
              <a:t>Any person employed by a municipality, parish or fire protection district shall become a member of FRS as a condition of employment</a:t>
            </a:r>
          </a:p>
          <a:p>
            <a:pPr eaLnBrk="1" hangingPunct="1">
              <a:defRPr/>
            </a:pPr>
            <a:r>
              <a:rPr lang="en-US" sz="1900"/>
              <a:t> Any person in a position as defined in the municipal fire and police civil service system (position </a:t>
            </a:r>
            <a:r>
              <a:rPr lang="en-US" sz="1900" u="sng"/>
              <a:t>does not</a:t>
            </a:r>
            <a:r>
              <a:rPr lang="en-US" sz="1900"/>
              <a:t> have to be Civil Service)</a:t>
            </a:r>
          </a:p>
          <a:p>
            <a:pPr eaLnBrk="1" hangingPunct="1">
              <a:defRPr/>
            </a:pPr>
            <a:r>
              <a:rPr lang="en-US" sz="1900"/>
              <a:t>No person who has attained age 50 or over shall become a member of FRS unless by reason of merger</a:t>
            </a:r>
          </a:p>
          <a:p>
            <a:pPr eaLnBrk="1" hangingPunct="1">
              <a:defRPr/>
            </a:pPr>
            <a:r>
              <a:rPr lang="en-US" sz="1900"/>
              <a:t>No person receiving a disability retirement benefit from another pension plan shall be eligible for membership in FRS</a:t>
            </a:r>
          </a:p>
          <a:p>
            <a:pPr eaLnBrk="1" hangingPunct="1">
              <a:defRPr/>
            </a:pPr>
            <a:endParaRPr lang="en-US" sz="1900"/>
          </a:p>
        </p:txBody>
      </p:sp>
      <p:sp>
        <p:nvSpPr>
          <p:cNvPr id="107539" name="Rectangle 10752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7540" name="Rectangle 10753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8821083"/>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696464"/>
      </a:dk2>
      <a:lt2>
        <a:srgbClr val="E9E5DC"/>
      </a:lt2>
      <a:accent1>
        <a:srgbClr val="FF0000"/>
      </a:accent1>
      <a:accent2>
        <a:srgbClr val="FF0000"/>
      </a:accent2>
      <a:accent3>
        <a:srgbClr val="A5A5A5"/>
      </a:accent3>
      <a:accent4>
        <a:srgbClr val="696464"/>
      </a:accent4>
      <a:accent5>
        <a:srgbClr val="0070C0"/>
      </a:accent5>
      <a:accent6>
        <a:srgbClr val="FFFFFF"/>
      </a:accent6>
      <a:hlink>
        <a:srgbClr val="000000"/>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6629</TotalTime>
  <Words>1749</Words>
  <Application>Microsoft Office PowerPoint</Application>
  <PresentationFormat>On-screen Show (4:3)</PresentationFormat>
  <Paragraphs>211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Tahoma</vt:lpstr>
      <vt:lpstr>Retrospect</vt:lpstr>
      <vt:lpstr>FIREFIGHTERS’ RETIREMENT SYSTEM</vt:lpstr>
      <vt:lpstr>FRS Overview</vt:lpstr>
      <vt:lpstr>DEFINED BENEFIT PLAN</vt:lpstr>
      <vt:lpstr>QUALIFIED PLAN</vt:lpstr>
      <vt:lpstr>FUNDING</vt:lpstr>
      <vt:lpstr>ACTUARIAL VALUATION</vt:lpstr>
      <vt:lpstr>History Employer Rates</vt:lpstr>
      <vt:lpstr>PowerPoint Presentation</vt:lpstr>
      <vt:lpstr>MEMBERSHIP</vt:lpstr>
      <vt:lpstr>OPTIONAL MEMBERSHIP</vt:lpstr>
      <vt:lpstr>BENEFITS FORMULA</vt:lpstr>
      <vt:lpstr>RETIREMENT ELIGIBILITY</vt:lpstr>
      <vt:lpstr>Average Final Compensation (AFC)</vt:lpstr>
      <vt:lpstr>Benefit Options</vt:lpstr>
      <vt:lpstr>“POP UP Provision”        </vt:lpstr>
      <vt:lpstr>COLA and TAXES</vt:lpstr>
      <vt:lpstr>Deferred Retirement Option Plan (DROP)</vt:lpstr>
      <vt:lpstr>DROP Withdrawals</vt:lpstr>
      <vt:lpstr>Initial Benefit Option (IBO)</vt:lpstr>
      <vt:lpstr>DROP/IBO Comparison  AFC = $50k     Yrs. of Svc = 25   Retiree Age = 50  Ben Age = 50</vt:lpstr>
      <vt:lpstr>DROP/IBO INTEREST</vt:lpstr>
      <vt:lpstr>Survivor Benefits: Active Contributing Member Not Eligible to Retire</vt:lpstr>
      <vt:lpstr>Survivor Benefits: Active Contributing Member Eligible to Retire</vt:lpstr>
      <vt:lpstr>Disability Benefits</vt:lpstr>
      <vt:lpstr>Additional Information </vt:lpstr>
      <vt:lpstr>Additional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Hall</dc:creator>
  <cp:lastModifiedBy>Caitlin Myers</cp:lastModifiedBy>
  <cp:revision>21</cp:revision>
  <cp:lastPrinted>2023-03-27T20:46:45Z</cp:lastPrinted>
  <dcterms:created xsi:type="dcterms:W3CDTF">2022-10-10T19:07:39Z</dcterms:created>
  <dcterms:modified xsi:type="dcterms:W3CDTF">2023-09-26T19:38:11Z</dcterms:modified>
</cp:coreProperties>
</file>